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4" r:id="rId9"/>
  </p:sldIdLst>
  <p:sldSz cx="18288000" cy="10287000"/>
  <p:notesSz cx="6858000" cy="9144000"/>
  <p:embeddedFontLst>
    <p:embeddedFont>
      <p:font typeface="Cooper BT Bold" panose="020B0604020202020204" charset="0"/>
      <p:regular r:id="rId10"/>
    </p:embeddedFont>
    <p:embeddedFont>
      <p:font typeface="Cooper BT Bold Italics" panose="020B0604020202020204" charset="0"/>
      <p:regular r:id="rId11"/>
    </p:embeddedFont>
    <p:embeddedFont>
      <p:font typeface="Cooper BT Light" panose="020B0604020202020204" charset="0"/>
      <p:regular r:id="rId12"/>
    </p:embeddedFont>
    <p:embeddedFont>
      <p:font typeface="Cooper BT Light Italic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8.sv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sv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9.svg"/><Relationship Id="rId5" Type="http://schemas.openxmlformats.org/officeDocument/2006/relationships/image" Target="../media/image25.sv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1.svg"/><Relationship Id="rId7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5.svg"/><Relationship Id="rId5" Type="http://schemas.openxmlformats.org/officeDocument/2006/relationships/image" Target="../media/image31.svg"/><Relationship Id="rId10" Type="http://schemas.openxmlformats.org/officeDocument/2006/relationships/image" Target="../media/image34.png"/><Relationship Id="rId4" Type="http://schemas.openxmlformats.org/officeDocument/2006/relationships/image" Target="../media/image30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6141617"/>
            <a:ext cx="18288000" cy="6906869"/>
          </a:xfrm>
          <a:custGeom>
            <a:avLst/>
            <a:gdLst/>
            <a:ahLst/>
            <a:cxnLst/>
            <a:rect l="l" t="t" r="r" b="b"/>
            <a:pathLst>
              <a:path w="18288000" h="6906869">
                <a:moveTo>
                  <a:pt x="18288000" y="0"/>
                </a:moveTo>
                <a:lnTo>
                  <a:pt x="0" y="0"/>
                </a:lnTo>
                <a:lnTo>
                  <a:pt x="0" y="6906870"/>
                </a:lnTo>
                <a:lnTo>
                  <a:pt x="18288000" y="690687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0" y="2916597"/>
            <a:ext cx="4325779" cy="5460534"/>
          </a:xfrm>
          <a:custGeom>
            <a:avLst/>
            <a:gdLst/>
            <a:ahLst/>
            <a:cxnLst/>
            <a:rect l="l" t="t" r="r" b="b"/>
            <a:pathLst>
              <a:path w="4325779" h="5460534">
                <a:moveTo>
                  <a:pt x="4325779" y="0"/>
                </a:moveTo>
                <a:lnTo>
                  <a:pt x="0" y="0"/>
                </a:lnTo>
                <a:lnTo>
                  <a:pt x="0" y="5460533"/>
                </a:lnTo>
                <a:lnTo>
                  <a:pt x="4325779" y="5460533"/>
                </a:lnTo>
                <a:lnTo>
                  <a:pt x="432577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12510" y="2224560"/>
            <a:ext cx="6075490" cy="5760197"/>
          </a:xfrm>
          <a:custGeom>
            <a:avLst/>
            <a:gdLst/>
            <a:ahLst/>
            <a:cxnLst/>
            <a:rect l="l" t="t" r="r" b="b"/>
            <a:pathLst>
              <a:path w="6075490" h="5760197">
                <a:moveTo>
                  <a:pt x="0" y="0"/>
                </a:moveTo>
                <a:lnTo>
                  <a:pt x="6075490" y="0"/>
                </a:lnTo>
                <a:lnTo>
                  <a:pt x="6075490" y="5760198"/>
                </a:lnTo>
                <a:lnTo>
                  <a:pt x="0" y="5760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251" t="-2501" r="-4251" b="-1194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26846" y="157570"/>
            <a:ext cx="1918848" cy="1530062"/>
          </a:xfrm>
          <a:custGeom>
            <a:avLst/>
            <a:gdLst/>
            <a:ahLst/>
            <a:cxnLst/>
            <a:rect l="l" t="t" r="r" b="b"/>
            <a:pathLst>
              <a:path w="1918848" h="1530062">
                <a:moveTo>
                  <a:pt x="0" y="0"/>
                </a:moveTo>
                <a:lnTo>
                  <a:pt x="1918848" y="0"/>
                </a:lnTo>
                <a:lnTo>
                  <a:pt x="1918848" y="1530062"/>
                </a:lnTo>
                <a:lnTo>
                  <a:pt x="0" y="15300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177302" y="3226038"/>
            <a:ext cx="4025024" cy="3834924"/>
          </a:xfrm>
          <a:custGeom>
            <a:avLst/>
            <a:gdLst/>
            <a:ahLst/>
            <a:cxnLst/>
            <a:rect l="l" t="t" r="r" b="b"/>
            <a:pathLst>
              <a:path w="4025024" h="3834924">
                <a:moveTo>
                  <a:pt x="0" y="0"/>
                </a:moveTo>
                <a:lnTo>
                  <a:pt x="4025024" y="0"/>
                </a:lnTo>
                <a:lnTo>
                  <a:pt x="4025024" y="3834924"/>
                </a:lnTo>
                <a:lnTo>
                  <a:pt x="0" y="383492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126" b="-8126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09420" y="8417479"/>
            <a:ext cx="2436042" cy="1869521"/>
          </a:xfrm>
          <a:custGeom>
            <a:avLst/>
            <a:gdLst/>
            <a:ahLst/>
            <a:cxnLst/>
            <a:rect l="l" t="t" r="r" b="b"/>
            <a:pathLst>
              <a:path w="2436042" h="1869521">
                <a:moveTo>
                  <a:pt x="0" y="0"/>
                </a:moveTo>
                <a:lnTo>
                  <a:pt x="2436042" y="0"/>
                </a:lnTo>
                <a:lnTo>
                  <a:pt x="2436042" y="1869521"/>
                </a:lnTo>
                <a:lnTo>
                  <a:pt x="0" y="18695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748111" y="8308674"/>
            <a:ext cx="2427528" cy="1860790"/>
          </a:xfrm>
          <a:custGeom>
            <a:avLst/>
            <a:gdLst/>
            <a:ahLst/>
            <a:cxnLst/>
            <a:rect l="l" t="t" r="r" b="b"/>
            <a:pathLst>
              <a:path w="2427528" h="1860790">
                <a:moveTo>
                  <a:pt x="0" y="0"/>
                </a:moveTo>
                <a:lnTo>
                  <a:pt x="2427528" y="0"/>
                </a:lnTo>
                <a:lnTo>
                  <a:pt x="2427528" y="1860791"/>
                </a:lnTo>
                <a:lnTo>
                  <a:pt x="0" y="186079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8471189" y="8377130"/>
            <a:ext cx="2256681" cy="1950218"/>
          </a:xfrm>
          <a:custGeom>
            <a:avLst/>
            <a:gdLst/>
            <a:ahLst/>
            <a:cxnLst/>
            <a:rect l="l" t="t" r="r" b="b"/>
            <a:pathLst>
              <a:path w="2256681" h="1950218">
                <a:moveTo>
                  <a:pt x="0" y="0"/>
                </a:moveTo>
                <a:lnTo>
                  <a:pt x="2256681" y="0"/>
                </a:lnTo>
                <a:lnTo>
                  <a:pt x="2256681" y="1950219"/>
                </a:lnTo>
                <a:lnTo>
                  <a:pt x="0" y="195021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308895" y="8308674"/>
            <a:ext cx="2427945" cy="1978326"/>
          </a:xfrm>
          <a:custGeom>
            <a:avLst/>
            <a:gdLst/>
            <a:ahLst/>
            <a:cxnLst/>
            <a:rect l="l" t="t" r="r" b="b"/>
            <a:pathLst>
              <a:path w="2427945" h="1978326">
                <a:moveTo>
                  <a:pt x="0" y="0"/>
                </a:moveTo>
                <a:lnTo>
                  <a:pt x="2427945" y="0"/>
                </a:lnTo>
                <a:lnTo>
                  <a:pt x="2427945" y="1978326"/>
                </a:lnTo>
                <a:lnTo>
                  <a:pt x="0" y="19783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23241" y="8308674"/>
            <a:ext cx="2536059" cy="1933225"/>
          </a:xfrm>
          <a:custGeom>
            <a:avLst/>
            <a:gdLst/>
            <a:ahLst/>
            <a:cxnLst/>
            <a:rect l="l" t="t" r="r" b="b"/>
            <a:pathLst>
              <a:path w="2536059" h="1933225">
                <a:moveTo>
                  <a:pt x="0" y="0"/>
                </a:moveTo>
                <a:lnTo>
                  <a:pt x="2536059" y="0"/>
                </a:lnTo>
                <a:lnTo>
                  <a:pt x="2536059" y="1933226"/>
                </a:lnTo>
                <a:lnTo>
                  <a:pt x="0" y="193322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727853" flipH="1">
            <a:off x="15786042" y="-704453"/>
            <a:ext cx="3166250" cy="4784169"/>
          </a:xfrm>
          <a:custGeom>
            <a:avLst/>
            <a:gdLst/>
            <a:ahLst/>
            <a:cxnLst/>
            <a:rect l="l" t="t" r="r" b="b"/>
            <a:pathLst>
              <a:path w="3166250" h="4784169">
                <a:moveTo>
                  <a:pt x="3166250" y="0"/>
                </a:moveTo>
                <a:lnTo>
                  <a:pt x="0" y="0"/>
                </a:lnTo>
                <a:lnTo>
                  <a:pt x="0" y="4784170"/>
                </a:lnTo>
                <a:lnTo>
                  <a:pt x="3166250" y="4784170"/>
                </a:lnTo>
                <a:lnTo>
                  <a:pt x="3166250" y="0"/>
                </a:lnTo>
                <a:close/>
              </a:path>
            </a:pathLst>
          </a:custGeom>
          <a:blipFill>
            <a:blip r:embed="rId14">
              <a:alphaModFix amt="43999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736193" y="0"/>
            <a:ext cx="1998764" cy="1336635"/>
          </a:xfrm>
          <a:custGeom>
            <a:avLst/>
            <a:gdLst/>
            <a:ahLst/>
            <a:cxnLst/>
            <a:rect l="l" t="t" r="r" b="b"/>
            <a:pathLst>
              <a:path w="1998764" h="1336635">
                <a:moveTo>
                  <a:pt x="0" y="0"/>
                </a:moveTo>
                <a:lnTo>
                  <a:pt x="1998764" y="0"/>
                </a:lnTo>
                <a:lnTo>
                  <a:pt x="1998764" y="1336635"/>
                </a:lnTo>
                <a:lnTo>
                  <a:pt x="0" y="133663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4485220" y="2387023"/>
            <a:ext cx="7380837" cy="954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7"/>
              </a:lnSpc>
              <a:spcBef>
                <a:spcPct val="0"/>
              </a:spcBef>
            </a:pPr>
            <a:r>
              <a:rPr lang="en-US" sz="5569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 का महत्व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37047" y="636425"/>
            <a:ext cx="7781321" cy="158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Importance of Consent</a:t>
            </a:r>
          </a:p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in AAM-SHC 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32754" y="6994287"/>
            <a:ext cx="4397707" cy="1259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16"/>
              </a:lnSpc>
            </a:pPr>
            <a:r>
              <a:rPr lang="en-US" sz="3583" b="1">
                <a:solidFill>
                  <a:srgbClr val="4A4D6A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Quality &amp; Patient Safety Division </a:t>
            </a:r>
          </a:p>
        </p:txBody>
      </p:sp>
      <p:sp>
        <p:nvSpPr>
          <p:cNvPr id="17" name="Freeform 17"/>
          <p:cNvSpPr/>
          <p:nvPr/>
        </p:nvSpPr>
        <p:spPr>
          <a:xfrm>
            <a:off x="226846" y="8347135"/>
            <a:ext cx="2078737" cy="1822329"/>
          </a:xfrm>
          <a:custGeom>
            <a:avLst/>
            <a:gdLst/>
            <a:ahLst/>
            <a:cxnLst/>
            <a:rect l="l" t="t" r="r" b="b"/>
            <a:pathLst>
              <a:path w="2078737" h="1822329">
                <a:moveTo>
                  <a:pt x="0" y="0"/>
                </a:moveTo>
                <a:lnTo>
                  <a:pt x="2078737" y="0"/>
                </a:lnTo>
                <a:lnTo>
                  <a:pt x="2078737" y="1822330"/>
                </a:lnTo>
                <a:lnTo>
                  <a:pt x="0" y="182233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52604" y="7318255"/>
            <a:ext cx="22473900" cy="7069063"/>
          </a:xfrm>
          <a:custGeom>
            <a:avLst/>
            <a:gdLst/>
            <a:ahLst/>
            <a:cxnLst/>
            <a:rect l="l" t="t" r="r" b="b"/>
            <a:pathLst>
              <a:path w="22473900" h="7069063">
                <a:moveTo>
                  <a:pt x="0" y="0"/>
                </a:moveTo>
                <a:lnTo>
                  <a:pt x="22473900" y="0"/>
                </a:lnTo>
                <a:lnTo>
                  <a:pt x="22473900" y="7069063"/>
                </a:lnTo>
                <a:lnTo>
                  <a:pt x="0" y="7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45363" y="6701120"/>
            <a:ext cx="6527299" cy="4087721"/>
          </a:xfrm>
          <a:custGeom>
            <a:avLst/>
            <a:gdLst/>
            <a:ahLst/>
            <a:cxnLst/>
            <a:rect l="l" t="t" r="r" b="b"/>
            <a:pathLst>
              <a:path w="6527299" h="4087721">
                <a:moveTo>
                  <a:pt x="0" y="0"/>
                </a:moveTo>
                <a:lnTo>
                  <a:pt x="6527299" y="0"/>
                </a:lnTo>
                <a:lnTo>
                  <a:pt x="6527299" y="4087720"/>
                </a:lnTo>
                <a:lnTo>
                  <a:pt x="0" y="40877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04403" y="1084901"/>
            <a:ext cx="10916663" cy="130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599"/>
              </a:lnSpc>
              <a:spcBef>
                <a:spcPct val="0"/>
              </a:spcBef>
            </a:pPr>
            <a:r>
              <a:rPr lang="en-US" sz="7570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Consent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31764" y="2567098"/>
            <a:ext cx="15375219" cy="319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 i="1">
                <a:solidFill>
                  <a:srgbClr val="333652"/>
                </a:solidFill>
                <a:latin typeface="Cooper BT Bold Italics"/>
                <a:ea typeface="Cooper BT Bold Italics"/>
                <a:cs typeface="Cooper BT Bold Italics"/>
                <a:sym typeface="Cooper BT Bold Italics"/>
              </a:rPr>
              <a:t>According to the World Health Organization (WHO) and international medical ethics:​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333652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•</a:t>
            </a:r>
            <a:r>
              <a:rPr lang="en-US" sz="3000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Consent is a patient’s voluntary agreement to a medical procedure or treatment after receiving complete information about its risks, benefits, alternatives, and consequences of not taking it.​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•</a:t>
            </a:r>
            <a:r>
              <a:rPr lang="en-US" sz="3000" b="1" i="1">
                <a:solidFill>
                  <a:srgbClr val="333652"/>
                </a:solidFill>
                <a:latin typeface="Cooper BT Bold Italics"/>
                <a:ea typeface="Cooper BT Bold Italics"/>
                <a:cs typeface="Cooper BT Bold Italics"/>
                <a:sym typeface="Cooper BT Bold Italics"/>
              </a:rPr>
              <a:t>Consent means a patient understands what will be done and freely agrees to it</a:t>
            </a:r>
            <a:r>
              <a:rPr lang="en-US" sz="3000" i="1">
                <a:solidFill>
                  <a:srgbClr val="333652"/>
                </a:solidFill>
                <a:latin typeface="Cooper BT Light Italics"/>
                <a:ea typeface="Cooper BT Light Italics"/>
                <a:cs typeface="Cooper BT Light Italics"/>
                <a:sym typeface="Cooper BT Light Italics"/>
              </a:rPr>
              <a:t>.​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55989" y="5943600"/>
            <a:ext cx="11210861" cy="319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विश्व स्वास्थ्य संगठन (WHO) और अंतर्राष्ट्रीय चिकित्सा नैतिकता के अनुसार:</a:t>
            </a: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 किसी चिकित्सा प्रक्रिया या उपचार के जोखिमों, लाभों, विकल्पों और उसे न लेने के परिणामों के बारे में पूरी जानकारी प्राप्त करने के बाद, रोगी की स्वैच्छिक सहमति है।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 का अर्थ है कि रोगी समझता है कि क्या किया जाएगा और वह इसके लिए स्वतंत्र रूप से सहमत है।</a:t>
            </a:r>
          </a:p>
        </p:txBody>
      </p:sp>
      <p:sp>
        <p:nvSpPr>
          <p:cNvPr id="7" name="Freeform 7"/>
          <p:cNvSpPr/>
          <p:nvPr/>
        </p:nvSpPr>
        <p:spPr>
          <a:xfrm>
            <a:off x="233847" y="48177"/>
            <a:ext cx="1589705" cy="1267608"/>
          </a:xfrm>
          <a:custGeom>
            <a:avLst/>
            <a:gdLst/>
            <a:ahLst/>
            <a:cxnLst/>
            <a:rect l="l" t="t" r="r" b="b"/>
            <a:pathLst>
              <a:path w="1589705" h="1267608">
                <a:moveTo>
                  <a:pt x="0" y="0"/>
                </a:moveTo>
                <a:lnTo>
                  <a:pt x="1589706" y="0"/>
                </a:lnTo>
                <a:lnTo>
                  <a:pt x="1589706" y="1267608"/>
                </a:lnTo>
                <a:lnTo>
                  <a:pt x="0" y="1267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06982" y="48177"/>
            <a:ext cx="1998764" cy="1336635"/>
          </a:xfrm>
          <a:custGeom>
            <a:avLst/>
            <a:gdLst/>
            <a:ahLst/>
            <a:cxnLst/>
            <a:rect l="l" t="t" r="r" b="b"/>
            <a:pathLst>
              <a:path w="1998764" h="1336635">
                <a:moveTo>
                  <a:pt x="0" y="0"/>
                </a:moveTo>
                <a:lnTo>
                  <a:pt x="1998765" y="0"/>
                </a:lnTo>
                <a:lnTo>
                  <a:pt x="1998765" y="1336635"/>
                </a:lnTo>
                <a:lnTo>
                  <a:pt x="0" y="13366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827932">
            <a:off x="15610172" y="45871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704061" flipH="1" flipV="1">
            <a:off x="13824431" y="5385399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4991149" y="7541572"/>
                </a:moveTo>
                <a:lnTo>
                  <a:pt x="0" y="7541572"/>
                </a:lnTo>
                <a:lnTo>
                  <a:pt x="0" y="0"/>
                </a:lnTo>
                <a:lnTo>
                  <a:pt x="4991149" y="0"/>
                </a:lnTo>
                <a:lnTo>
                  <a:pt x="4991149" y="7541572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4987970" flipH="1" flipV="1">
            <a:off x="-813368" y="4603184"/>
            <a:ext cx="5602983" cy="8466046"/>
          </a:xfrm>
          <a:custGeom>
            <a:avLst/>
            <a:gdLst/>
            <a:ahLst/>
            <a:cxnLst/>
            <a:rect l="l" t="t" r="r" b="b"/>
            <a:pathLst>
              <a:path w="5602983" h="8466046">
                <a:moveTo>
                  <a:pt x="5602984" y="8466047"/>
                </a:moveTo>
                <a:lnTo>
                  <a:pt x="0" y="8466047"/>
                </a:lnTo>
                <a:lnTo>
                  <a:pt x="0" y="0"/>
                </a:lnTo>
                <a:lnTo>
                  <a:pt x="5602984" y="0"/>
                </a:lnTo>
                <a:lnTo>
                  <a:pt x="5602984" y="8466047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026090" y="2915483"/>
            <a:ext cx="1953145" cy="1953145"/>
            <a:chOff x="0" y="0"/>
            <a:chExt cx="2604193" cy="260419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604193" cy="2604193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ADC6"/>
              </a:solidFill>
              <a:ln cap="sq">
                <a:noFill/>
                <a:prstDash val="solid"/>
                <a:miter/>
              </a:ln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-47625"/>
                <a:ext cx="660400" cy="7842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ctr">
                  <a:lnSpc>
                    <a:spcPts val="10217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511948" y="659772"/>
              <a:ext cx="1580297" cy="1284650"/>
            </a:xfrm>
            <a:custGeom>
              <a:avLst/>
              <a:gdLst/>
              <a:ahLst/>
              <a:cxnLst/>
              <a:rect l="l" t="t" r="r" b="b"/>
              <a:pathLst>
                <a:path w="1580297" h="1284650">
                  <a:moveTo>
                    <a:pt x="0" y="0"/>
                  </a:moveTo>
                  <a:lnTo>
                    <a:pt x="1580297" y="0"/>
                  </a:lnTo>
                  <a:lnTo>
                    <a:pt x="1580297" y="1284649"/>
                  </a:lnTo>
                  <a:lnTo>
                    <a:pt x="0" y="1284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16320005" y="0"/>
            <a:ext cx="1998764" cy="1336635"/>
          </a:xfrm>
          <a:custGeom>
            <a:avLst/>
            <a:gdLst/>
            <a:ahLst/>
            <a:cxnLst/>
            <a:rect l="l" t="t" r="r" b="b"/>
            <a:pathLst>
              <a:path w="1998764" h="1336635">
                <a:moveTo>
                  <a:pt x="0" y="0"/>
                </a:moveTo>
                <a:lnTo>
                  <a:pt x="1998765" y="0"/>
                </a:lnTo>
                <a:lnTo>
                  <a:pt x="1998765" y="1336635"/>
                </a:lnTo>
                <a:lnTo>
                  <a:pt x="0" y="133663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276" y="-3013"/>
            <a:ext cx="1918848" cy="1530062"/>
          </a:xfrm>
          <a:custGeom>
            <a:avLst/>
            <a:gdLst/>
            <a:ahLst/>
            <a:cxnLst/>
            <a:rect l="l" t="t" r="r" b="b"/>
            <a:pathLst>
              <a:path w="1918848" h="1530062">
                <a:moveTo>
                  <a:pt x="0" y="0"/>
                </a:moveTo>
                <a:lnTo>
                  <a:pt x="1918848" y="0"/>
                </a:lnTo>
                <a:lnTo>
                  <a:pt x="1918848" y="1530062"/>
                </a:lnTo>
                <a:lnTo>
                  <a:pt x="0" y="15300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102550" y="231331"/>
            <a:ext cx="7801333" cy="654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19"/>
              </a:lnSpc>
              <a:spcBef>
                <a:spcPct val="0"/>
              </a:spcBef>
            </a:pPr>
            <a:r>
              <a:rPr lang="en-US" sz="3799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Importance of Informed Consent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06816" y="933727"/>
            <a:ext cx="6424446" cy="633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78"/>
              </a:lnSpc>
              <a:spcBef>
                <a:spcPct val="0"/>
              </a:spcBef>
            </a:pPr>
            <a:r>
              <a:rPr lang="en-US" sz="38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सूचित</a:t>
            </a:r>
            <a:r>
              <a:rPr lang="en-US" sz="38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8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r>
              <a:rPr lang="en-US" sz="38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8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का</a:t>
            </a:r>
            <a:r>
              <a:rPr lang="en-US" sz="38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8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महत्व</a:t>
            </a:r>
            <a:endParaRPr lang="en-US" sz="3841" b="1" dirty="0">
              <a:solidFill>
                <a:srgbClr val="1F2B5B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143995" y="1966121"/>
            <a:ext cx="7303495" cy="1762967"/>
            <a:chOff x="0" y="0"/>
            <a:chExt cx="9737993" cy="235062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9737993" cy="2350622"/>
            </a:xfrm>
            <a:custGeom>
              <a:avLst/>
              <a:gdLst/>
              <a:ahLst/>
              <a:cxnLst/>
              <a:rect l="l" t="t" r="r" b="b"/>
              <a:pathLst>
                <a:path w="9737993" h="2350622">
                  <a:moveTo>
                    <a:pt x="0" y="0"/>
                  </a:moveTo>
                  <a:lnTo>
                    <a:pt x="9737993" y="0"/>
                  </a:lnTo>
                  <a:lnTo>
                    <a:pt x="9737993" y="2350622"/>
                  </a:lnTo>
                  <a:lnTo>
                    <a:pt x="0" y="235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571529" y="331876"/>
              <a:ext cx="8037100" cy="675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58"/>
                </a:lnSpc>
                <a:spcBef>
                  <a:spcPct val="0"/>
                </a:spcBef>
              </a:pPr>
              <a:r>
                <a:rPr lang="en-US" sz="3041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Protects patient’s rights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76873" y="1043536"/>
              <a:ext cx="7831756" cy="675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58"/>
                </a:lnSpc>
                <a:spcBef>
                  <a:spcPct val="0"/>
                </a:spcBef>
              </a:pPr>
              <a:r>
                <a:rPr lang="en-US" sz="3041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रोगी के अधिकारों की रक्षा करता है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338" y="6344836"/>
            <a:ext cx="7744328" cy="1869378"/>
            <a:chOff x="0" y="0"/>
            <a:chExt cx="10325771" cy="249250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25771" cy="2492504"/>
            </a:xfrm>
            <a:custGeom>
              <a:avLst/>
              <a:gdLst/>
              <a:ahLst/>
              <a:cxnLst/>
              <a:rect l="l" t="t" r="r" b="b"/>
              <a:pathLst>
                <a:path w="10325771" h="2492504">
                  <a:moveTo>
                    <a:pt x="0" y="0"/>
                  </a:moveTo>
                  <a:lnTo>
                    <a:pt x="10325771" y="0"/>
                  </a:lnTo>
                  <a:lnTo>
                    <a:pt x="10325771" y="2492504"/>
                  </a:lnTo>
                  <a:lnTo>
                    <a:pt x="0" y="24925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662712" y="90594"/>
              <a:ext cx="9574367" cy="2201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31"/>
                </a:lnSpc>
                <a:spcBef>
                  <a:spcPct val="0"/>
                </a:spcBef>
              </a:pPr>
              <a:r>
                <a:rPr lang="en-US" sz="3165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Ensures treatment is given with permission यह सुनिश्चित करता है कि उपचार अनुमति के साथ दिया जाए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276" y="4100563"/>
            <a:ext cx="7556999" cy="1806123"/>
            <a:chOff x="-99625" y="0"/>
            <a:chExt cx="10075998" cy="24081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976373" cy="2408164"/>
            </a:xfrm>
            <a:custGeom>
              <a:avLst/>
              <a:gdLst/>
              <a:ahLst/>
              <a:cxnLst/>
              <a:rect l="l" t="t" r="r" b="b"/>
              <a:pathLst>
                <a:path w="9976373" h="2408164">
                  <a:moveTo>
                    <a:pt x="0" y="0"/>
                  </a:moveTo>
                  <a:lnTo>
                    <a:pt x="9976373" y="0"/>
                  </a:lnTo>
                  <a:lnTo>
                    <a:pt x="9976373" y="2408164"/>
                  </a:lnTo>
                  <a:lnTo>
                    <a:pt x="0" y="24081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36182" y="197983"/>
              <a:ext cx="9205912" cy="675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  <a:spcBef>
                  <a:spcPct val="0"/>
                </a:spcBef>
              </a:pPr>
              <a:r>
                <a:rPr lang="en-US" sz="3041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Helps patient understand treatment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-99625" y="1146932"/>
              <a:ext cx="9568066" cy="6754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  <a:spcBef>
                  <a:spcPct val="0"/>
                </a:spcBef>
              </a:pP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रोगियों</a:t>
              </a:r>
              <a:r>
                <a:rPr lang="en-US" sz="3041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को</a:t>
              </a:r>
              <a:r>
                <a:rPr lang="en-US" sz="3041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उपचार</a:t>
              </a:r>
              <a:r>
                <a:rPr lang="en-US" sz="3041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समझने</a:t>
              </a:r>
              <a:r>
                <a:rPr lang="en-US" sz="3041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में</a:t>
              </a:r>
              <a:r>
                <a:rPr lang="en-US" sz="3041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मदद</a:t>
              </a:r>
              <a:r>
                <a:rPr lang="en-US" sz="3041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करता</a:t>
              </a:r>
              <a:r>
                <a:rPr lang="en-US" sz="3041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041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है</a:t>
              </a:r>
              <a:endParaRPr lang="en-US" sz="30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115163" y="1966121"/>
            <a:ext cx="7244177" cy="1898723"/>
            <a:chOff x="0" y="0"/>
            <a:chExt cx="9658902" cy="25316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658902" cy="2331531"/>
            </a:xfrm>
            <a:custGeom>
              <a:avLst/>
              <a:gdLst/>
              <a:ahLst/>
              <a:cxnLst/>
              <a:rect l="l" t="t" r="r" b="b"/>
              <a:pathLst>
                <a:path w="9658902" h="2331531">
                  <a:moveTo>
                    <a:pt x="0" y="0"/>
                  </a:moveTo>
                  <a:lnTo>
                    <a:pt x="9658902" y="0"/>
                  </a:lnTo>
                  <a:lnTo>
                    <a:pt x="9658902" y="2331531"/>
                  </a:lnTo>
                  <a:lnTo>
                    <a:pt x="0" y="23315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322443" y="268720"/>
              <a:ext cx="8668888" cy="6828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4"/>
                </a:lnSpc>
                <a:spcBef>
                  <a:spcPct val="0"/>
                </a:spcBef>
              </a:pPr>
              <a:r>
                <a:rPr lang="en-US" sz="3124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Avoids confusion and complaints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118140"/>
              <a:ext cx="8285299" cy="1413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74"/>
                </a:lnSpc>
                <a:spcBef>
                  <a:spcPct val="0"/>
                </a:spcBef>
              </a:pPr>
              <a:r>
                <a:rPr lang="en-US" sz="3124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भ्रम और शिकायतों से बचना</a:t>
              </a:r>
            </a:p>
            <a:p>
              <a:pPr algn="ctr">
                <a:lnSpc>
                  <a:spcPts val="4374"/>
                </a:lnSpc>
                <a:spcBef>
                  <a:spcPct val="0"/>
                </a:spcBef>
              </a:pPr>
              <a:endParaRPr lang="en-US" sz="3124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87705" y="8483939"/>
            <a:ext cx="7469594" cy="1803061"/>
            <a:chOff x="0" y="0"/>
            <a:chExt cx="9959459" cy="240408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959459" cy="2404081"/>
            </a:xfrm>
            <a:custGeom>
              <a:avLst/>
              <a:gdLst/>
              <a:ahLst/>
              <a:cxnLst/>
              <a:rect l="l" t="t" r="r" b="b"/>
              <a:pathLst>
                <a:path w="9959459" h="2404081">
                  <a:moveTo>
                    <a:pt x="0" y="0"/>
                  </a:moveTo>
                  <a:lnTo>
                    <a:pt x="9959459" y="0"/>
                  </a:lnTo>
                  <a:lnTo>
                    <a:pt x="9959459" y="2404081"/>
                  </a:lnTo>
                  <a:lnTo>
                    <a:pt x="0" y="24040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0" y="502936"/>
              <a:ext cx="8873285" cy="6991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21"/>
                </a:lnSpc>
                <a:spcBef>
                  <a:spcPct val="0"/>
                </a:spcBef>
              </a:pPr>
              <a:r>
                <a:rPr lang="en-US" sz="3157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Involves family in decisions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19688" y="1231212"/>
              <a:ext cx="8385799" cy="6991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421"/>
                </a:lnSpc>
                <a:spcBef>
                  <a:spcPct val="0"/>
                </a:spcBef>
              </a:pPr>
              <a:r>
                <a:rPr lang="en-US" sz="3157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निर्णयों</a:t>
              </a:r>
              <a:r>
                <a:rPr lang="en-US" sz="3157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157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में</a:t>
              </a:r>
              <a:r>
                <a:rPr lang="en-US" sz="3157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157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परिवार</a:t>
              </a:r>
              <a:r>
                <a:rPr lang="en-US" sz="3157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157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को</a:t>
              </a:r>
              <a:r>
                <a:rPr lang="en-US" sz="3157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157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शामिल</a:t>
              </a:r>
              <a:r>
                <a:rPr lang="en-US" sz="3157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157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करता</a:t>
              </a:r>
              <a:r>
                <a:rPr lang="en-US" sz="3157" b="1" dirty="0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 </a:t>
              </a:r>
              <a:r>
                <a:rPr lang="en-US" sz="3157" b="1" dirty="0" err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है</a:t>
              </a:r>
              <a:endParaRPr lang="en-US" sz="3157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endParaRP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11486" y="4152552"/>
            <a:ext cx="7051532" cy="1702146"/>
            <a:chOff x="0" y="0"/>
            <a:chExt cx="9402043" cy="22695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402043" cy="2269529"/>
            </a:xfrm>
            <a:custGeom>
              <a:avLst/>
              <a:gdLst/>
              <a:ahLst/>
              <a:cxnLst/>
              <a:rect l="l" t="t" r="r" b="b"/>
              <a:pathLst>
                <a:path w="9402043" h="2269529">
                  <a:moveTo>
                    <a:pt x="0" y="0"/>
                  </a:moveTo>
                  <a:lnTo>
                    <a:pt x="9402043" y="0"/>
                  </a:lnTo>
                  <a:lnTo>
                    <a:pt x="9402043" y="2269529"/>
                  </a:lnTo>
                  <a:lnTo>
                    <a:pt x="0" y="2269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4" name="TextBox 34"/>
            <p:cNvSpPr txBox="1"/>
            <p:nvPr/>
          </p:nvSpPr>
          <p:spPr>
            <a:xfrm>
              <a:off x="605277" y="1077614"/>
              <a:ext cx="6501086" cy="654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रोगी सुरक्षा में सुधार करता है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605277" y="320393"/>
              <a:ext cx="6501086" cy="6540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9"/>
                </a:lnSpc>
                <a:spcBef>
                  <a:spcPct val="0"/>
                </a:spcBef>
              </a:pPr>
              <a:r>
                <a:rPr lang="en-US" sz="2999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Improves patient safety 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8211486" y="6344836"/>
            <a:ext cx="7051532" cy="1702146"/>
            <a:chOff x="0" y="0"/>
            <a:chExt cx="9402043" cy="226952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402043" cy="2269529"/>
            </a:xfrm>
            <a:custGeom>
              <a:avLst/>
              <a:gdLst/>
              <a:ahLst/>
              <a:cxnLst/>
              <a:rect l="l" t="t" r="r" b="b"/>
              <a:pathLst>
                <a:path w="9402043" h="2269529">
                  <a:moveTo>
                    <a:pt x="0" y="0"/>
                  </a:moveTo>
                  <a:lnTo>
                    <a:pt x="9402043" y="0"/>
                  </a:lnTo>
                  <a:lnTo>
                    <a:pt x="9402043" y="2269529"/>
                  </a:lnTo>
                  <a:lnTo>
                    <a:pt x="0" y="22695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8" name="TextBox 38"/>
            <p:cNvSpPr txBox="1"/>
            <p:nvPr/>
          </p:nvSpPr>
          <p:spPr>
            <a:xfrm>
              <a:off x="415351" y="221316"/>
              <a:ext cx="8407718" cy="675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  <a:spcBef>
                  <a:spcPct val="0"/>
                </a:spcBef>
              </a:pPr>
              <a:r>
                <a:rPr lang="en-US" sz="3041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Keeps record for future reference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96410" y="1024233"/>
              <a:ext cx="8245601" cy="6754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58"/>
                </a:lnSpc>
                <a:spcBef>
                  <a:spcPct val="0"/>
                </a:spcBef>
              </a:pPr>
              <a:r>
                <a:rPr lang="en-US" sz="3041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भविष्य के संदर्भ के लिए रिकॉर्ड रखता है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8115163" y="8383976"/>
            <a:ext cx="7435353" cy="1794796"/>
            <a:chOff x="0" y="0"/>
            <a:chExt cx="9913804" cy="239306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9913804" cy="2393061"/>
            </a:xfrm>
            <a:custGeom>
              <a:avLst/>
              <a:gdLst/>
              <a:ahLst/>
              <a:cxnLst/>
              <a:rect l="l" t="t" r="r" b="b"/>
              <a:pathLst>
                <a:path w="9913804" h="2393061">
                  <a:moveTo>
                    <a:pt x="0" y="0"/>
                  </a:moveTo>
                  <a:lnTo>
                    <a:pt x="9913804" y="0"/>
                  </a:lnTo>
                  <a:lnTo>
                    <a:pt x="9913804" y="2393061"/>
                  </a:lnTo>
                  <a:lnTo>
                    <a:pt x="0" y="239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2" name="TextBox 42"/>
            <p:cNvSpPr txBox="1"/>
            <p:nvPr/>
          </p:nvSpPr>
          <p:spPr>
            <a:xfrm>
              <a:off x="316583" y="78084"/>
              <a:ext cx="9025735" cy="21182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58"/>
                </a:lnSpc>
                <a:spcBef>
                  <a:spcPct val="0"/>
                </a:spcBef>
              </a:pPr>
              <a:r>
                <a:rPr lang="en-US" sz="3041" b="1">
                  <a:solidFill>
                    <a:srgbClr val="1F2B5B"/>
                  </a:solidFill>
                  <a:latin typeface="Cooper BT Bold"/>
                  <a:ea typeface="Cooper BT Bold"/>
                  <a:cs typeface="Cooper BT Bold"/>
                  <a:sym typeface="Cooper BT Bold"/>
                </a:rPr>
                <a:t>Follows government and ethical rules सरकारी और नैतिक नियमों का पालन करता है</a:t>
              </a:r>
            </a:p>
          </p:txBody>
        </p:sp>
      </p:grpSp>
      <p:sp>
        <p:nvSpPr>
          <p:cNvPr id="43" name="Freeform 43"/>
          <p:cNvSpPr/>
          <p:nvPr/>
        </p:nvSpPr>
        <p:spPr>
          <a:xfrm flipH="1">
            <a:off x="14637938" y="5434216"/>
            <a:ext cx="4285032" cy="4852784"/>
          </a:xfrm>
          <a:custGeom>
            <a:avLst/>
            <a:gdLst/>
            <a:ahLst/>
            <a:cxnLst/>
            <a:rect l="l" t="t" r="r" b="b"/>
            <a:pathLst>
              <a:path w="4285032" h="4852784">
                <a:moveTo>
                  <a:pt x="4285032" y="0"/>
                </a:moveTo>
                <a:lnTo>
                  <a:pt x="0" y="0"/>
                </a:lnTo>
                <a:lnTo>
                  <a:pt x="0" y="4852784"/>
                </a:lnTo>
                <a:lnTo>
                  <a:pt x="4285032" y="4852784"/>
                </a:lnTo>
                <a:lnTo>
                  <a:pt x="4285032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824899" y="-1914622"/>
            <a:ext cx="4991149" cy="7541571"/>
          </a:xfrm>
          <a:custGeom>
            <a:avLst/>
            <a:gdLst/>
            <a:ahLst/>
            <a:cxnLst/>
            <a:rect l="l" t="t" r="r" b="b"/>
            <a:pathLst>
              <a:path w="4991149" h="7541571">
                <a:moveTo>
                  <a:pt x="0" y="0"/>
                </a:moveTo>
                <a:lnTo>
                  <a:pt x="4991149" y="0"/>
                </a:lnTo>
                <a:lnTo>
                  <a:pt x="4991149" y="7541571"/>
                </a:lnTo>
                <a:lnTo>
                  <a:pt x="0" y="75415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3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55583" y="804436"/>
            <a:ext cx="4877249" cy="4052181"/>
          </a:xfrm>
          <a:custGeom>
            <a:avLst/>
            <a:gdLst/>
            <a:ahLst/>
            <a:cxnLst/>
            <a:rect l="l" t="t" r="r" b="b"/>
            <a:pathLst>
              <a:path w="4877249" h="4052181">
                <a:moveTo>
                  <a:pt x="0" y="0"/>
                </a:moveTo>
                <a:lnTo>
                  <a:pt x="4877250" y="0"/>
                </a:lnTo>
                <a:lnTo>
                  <a:pt x="4877250" y="4052181"/>
                </a:lnTo>
                <a:lnTo>
                  <a:pt x="0" y="40521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760303" y="4387403"/>
            <a:ext cx="2811895" cy="251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745123" y="4433051"/>
            <a:ext cx="2811895" cy="251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2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85381" y="4425230"/>
            <a:ext cx="2811895" cy="251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3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715802" y="4387403"/>
            <a:ext cx="2811895" cy="2519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95"/>
              </a:lnSpc>
            </a:pPr>
            <a:r>
              <a:rPr lang="en-US" sz="14639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66250" y="1104443"/>
            <a:ext cx="9113531" cy="1351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0898"/>
              </a:lnSpc>
              <a:spcBef>
                <a:spcPct val="0"/>
              </a:spcBef>
            </a:pPr>
            <a:r>
              <a:rPr lang="en-US" sz="7784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Types of Consent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0522" y="6945440"/>
            <a:ext cx="3399711" cy="54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  <a:spcBef>
                <a:spcPct val="0"/>
              </a:spcBef>
            </a:pPr>
            <a:r>
              <a:rPr lang="en-US" sz="3241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General Consent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57111" y="6888017"/>
            <a:ext cx="3668435" cy="54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  <a:spcBef>
                <a:spcPct val="0"/>
              </a:spcBef>
            </a:pPr>
            <a:r>
              <a:rPr lang="en-US" sz="3241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Informed Consent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69729" y="6895839"/>
            <a:ext cx="3362682" cy="54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  <a:spcBef>
                <a:spcPct val="0"/>
              </a:spcBef>
            </a:pPr>
            <a:r>
              <a:rPr lang="en-US" sz="3241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Implied Consent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807950" y="6850190"/>
            <a:ext cx="3072408" cy="546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8"/>
              </a:lnSpc>
              <a:spcBef>
                <a:spcPct val="0"/>
              </a:spcBef>
            </a:pPr>
            <a:r>
              <a:rPr lang="en-US" sz="3241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Verbal Consent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01749" y="7876104"/>
            <a:ext cx="2817257" cy="21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8"/>
              </a:lnSpc>
              <a:spcBef>
                <a:spcPct val="0"/>
              </a:spcBef>
            </a:pPr>
            <a:r>
              <a:rPr lang="en-US" sz="3641" b="1" dirty="0" err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सामान्य</a:t>
            </a:r>
            <a:r>
              <a:rPr lang="en-US" sz="3641" b="1" dirty="0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641" b="1" dirty="0" err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endParaRPr lang="en-US" sz="3641" b="1" dirty="0">
              <a:solidFill>
                <a:srgbClr val="333652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97461" y="7872736"/>
            <a:ext cx="2507218" cy="2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8"/>
              </a:lnSpc>
              <a:spcBef>
                <a:spcPct val="0"/>
              </a:spcBef>
            </a:pPr>
            <a:r>
              <a:rPr lang="en-US" sz="3541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निहित सहमति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048495" y="7889246"/>
            <a:ext cx="2485668" cy="2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8"/>
              </a:lnSpc>
              <a:spcBef>
                <a:spcPct val="0"/>
              </a:spcBef>
            </a:pPr>
            <a:r>
              <a:rPr lang="en-US" sz="3541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सूचित सहमति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102987" y="7859843"/>
            <a:ext cx="2678073" cy="2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8"/>
              </a:lnSpc>
              <a:spcBef>
                <a:spcPct val="0"/>
              </a:spcBef>
            </a:pPr>
            <a:r>
              <a:rPr lang="en-US" sz="3441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मौखिक सहमति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469729" y="2350709"/>
            <a:ext cx="4512588" cy="944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b="1">
                <a:solidFill>
                  <a:srgbClr val="333652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 के प्रकार</a:t>
            </a:r>
          </a:p>
        </p:txBody>
      </p:sp>
      <p:sp>
        <p:nvSpPr>
          <p:cNvPr id="18" name="Freeform 18"/>
          <p:cNvSpPr/>
          <p:nvPr/>
        </p:nvSpPr>
        <p:spPr>
          <a:xfrm>
            <a:off x="69276" y="39405"/>
            <a:ext cx="1918848" cy="1530062"/>
          </a:xfrm>
          <a:custGeom>
            <a:avLst/>
            <a:gdLst/>
            <a:ahLst/>
            <a:cxnLst/>
            <a:rect l="l" t="t" r="r" b="b"/>
            <a:pathLst>
              <a:path w="1918848" h="1530062">
                <a:moveTo>
                  <a:pt x="0" y="0"/>
                </a:moveTo>
                <a:lnTo>
                  <a:pt x="1918848" y="0"/>
                </a:lnTo>
                <a:lnTo>
                  <a:pt x="1918848" y="1530062"/>
                </a:lnTo>
                <a:lnTo>
                  <a:pt x="0" y="153006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6079837" y="232832"/>
            <a:ext cx="1998764" cy="1336635"/>
          </a:xfrm>
          <a:custGeom>
            <a:avLst/>
            <a:gdLst/>
            <a:ahLst/>
            <a:cxnLst/>
            <a:rect l="l" t="t" r="r" b="b"/>
            <a:pathLst>
              <a:path w="1998764" h="1336635">
                <a:moveTo>
                  <a:pt x="0" y="0"/>
                </a:moveTo>
                <a:lnTo>
                  <a:pt x="1998765" y="0"/>
                </a:lnTo>
                <a:lnTo>
                  <a:pt x="1998765" y="1336635"/>
                </a:lnTo>
                <a:lnTo>
                  <a:pt x="0" y="13366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3125546" y="1049299"/>
            <a:ext cx="3523590" cy="3562454"/>
          </a:xfrm>
          <a:custGeom>
            <a:avLst/>
            <a:gdLst/>
            <a:ahLst/>
            <a:cxnLst/>
            <a:rect l="l" t="t" r="r" b="b"/>
            <a:pathLst>
              <a:path w="3523590" h="3562454">
                <a:moveTo>
                  <a:pt x="0" y="0"/>
                </a:moveTo>
                <a:lnTo>
                  <a:pt x="3523590" y="0"/>
                </a:lnTo>
                <a:lnTo>
                  <a:pt x="3523590" y="3562454"/>
                </a:lnTo>
                <a:lnTo>
                  <a:pt x="0" y="35624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-390400" y="5849958"/>
            <a:ext cx="28212405" cy="8874084"/>
          </a:xfrm>
          <a:custGeom>
            <a:avLst/>
            <a:gdLst/>
            <a:ahLst/>
            <a:cxnLst/>
            <a:rect l="l" t="t" r="r" b="b"/>
            <a:pathLst>
              <a:path w="28212405" h="8874084">
                <a:moveTo>
                  <a:pt x="0" y="0"/>
                </a:moveTo>
                <a:lnTo>
                  <a:pt x="28212405" y="0"/>
                </a:lnTo>
                <a:lnTo>
                  <a:pt x="28212405" y="8874084"/>
                </a:lnTo>
                <a:lnTo>
                  <a:pt x="0" y="887408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3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67706" y="5754050"/>
            <a:ext cx="3265976" cy="4532950"/>
          </a:xfrm>
          <a:custGeom>
            <a:avLst/>
            <a:gdLst/>
            <a:ahLst/>
            <a:cxnLst/>
            <a:rect l="l" t="t" r="r" b="b"/>
            <a:pathLst>
              <a:path w="3265976" h="4532950">
                <a:moveTo>
                  <a:pt x="0" y="0"/>
                </a:moveTo>
                <a:lnTo>
                  <a:pt x="3265976" y="0"/>
                </a:lnTo>
                <a:lnTo>
                  <a:pt x="3265976" y="4532950"/>
                </a:lnTo>
                <a:lnTo>
                  <a:pt x="0" y="4532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21606" y="159087"/>
            <a:ext cx="5475099" cy="1544840"/>
            <a:chOff x="0" y="0"/>
            <a:chExt cx="1442001" cy="4068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42001" cy="406871"/>
            </a:xfrm>
            <a:custGeom>
              <a:avLst/>
              <a:gdLst/>
              <a:ahLst/>
              <a:cxnLst/>
              <a:rect l="l" t="t" r="r" b="b"/>
              <a:pathLst>
                <a:path w="1442001" h="406871">
                  <a:moveTo>
                    <a:pt x="50905" y="0"/>
                  </a:moveTo>
                  <a:lnTo>
                    <a:pt x="1391097" y="0"/>
                  </a:lnTo>
                  <a:cubicBezTo>
                    <a:pt x="1419211" y="0"/>
                    <a:pt x="1442001" y="22791"/>
                    <a:pt x="1442001" y="50905"/>
                  </a:cubicBezTo>
                  <a:lnTo>
                    <a:pt x="1442001" y="355967"/>
                  </a:lnTo>
                  <a:cubicBezTo>
                    <a:pt x="1442001" y="369467"/>
                    <a:pt x="1436638" y="382415"/>
                    <a:pt x="1427092" y="391962"/>
                  </a:cubicBezTo>
                  <a:cubicBezTo>
                    <a:pt x="1417545" y="401508"/>
                    <a:pt x="1404597" y="406871"/>
                    <a:pt x="1391097" y="406871"/>
                  </a:cubicBezTo>
                  <a:lnTo>
                    <a:pt x="50905" y="406871"/>
                  </a:lnTo>
                  <a:cubicBezTo>
                    <a:pt x="37404" y="406871"/>
                    <a:pt x="24456" y="401508"/>
                    <a:pt x="14910" y="391962"/>
                  </a:cubicBezTo>
                  <a:cubicBezTo>
                    <a:pt x="5363" y="382415"/>
                    <a:pt x="0" y="369467"/>
                    <a:pt x="0" y="355967"/>
                  </a:cubicBezTo>
                  <a:lnTo>
                    <a:pt x="0" y="50905"/>
                  </a:lnTo>
                  <a:cubicBezTo>
                    <a:pt x="0" y="37404"/>
                    <a:pt x="5363" y="24456"/>
                    <a:pt x="14910" y="14910"/>
                  </a:cubicBezTo>
                  <a:cubicBezTo>
                    <a:pt x="24456" y="5363"/>
                    <a:pt x="37404" y="0"/>
                    <a:pt x="50905" y="0"/>
                  </a:cubicBezTo>
                  <a:close/>
                </a:path>
              </a:pathLst>
            </a:custGeom>
            <a:solidFill>
              <a:srgbClr val="33365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85725"/>
              <a:ext cx="1442001" cy="492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637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32504" y="2631885"/>
            <a:ext cx="5610159" cy="1664841"/>
            <a:chOff x="0" y="0"/>
            <a:chExt cx="1477573" cy="4384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7573" cy="438477"/>
            </a:xfrm>
            <a:custGeom>
              <a:avLst/>
              <a:gdLst/>
              <a:ahLst/>
              <a:cxnLst/>
              <a:rect l="l" t="t" r="r" b="b"/>
              <a:pathLst>
                <a:path w="1477573" h="438477">
                  <a:moveTo>
                    <a:pt x="49679" y="0"/>
                  </a:moveTo>
                  <a:lnTo>
                    <a:pt x="1427894" y="0"/>
                  </a:lnTo>
                  <a:cubicBezTo>
                    <a:pt x="1455331" y="0"/>
                    <a:pt x="1477573" y="22242"/>
                    <a:pt x="1477573" y="49679"/>
                  </a:cubicBezTo>
                  <a:lnTo>
                    <a:pt x="1477573" y="388797"/>
                  </a:lnTo>
                  <a:cubicBezTo>
                    <a:pt x="1477573" y="416234"/>
                    <a:pt x="1455331" y="438477"/>
                    <a:pt x="1427894" y="438477"/>
                  </a:cubicBezTo>
                  <a:lnTo>
                    <a:pt x="49679" y="438477"/>
                  </a:lnTo>
                  <a:cubicBezTo>
                    <a:pt x="22242" y="438477"/>
                    <a:pt x="0" y="416234"/>
                    <a:pt x="0" y="388797"/>
                  </a:cubicBezTo>
                  <a:lnTo>
                    <a:pt x="0" y="49679"/>
                  </a:lnTo>
                  <a:cubicBezTo>
                    <a:pt x="0" y="22242"/>
                    <a:pt x="22242" y="0"/>
                    <a:pt x="49679" y="0"/>
                  </a:cubicBezTo>
                  <a:close/>
                </a:path>
              </a:pathLst>
            </a:custGeom>
            <a:solidFill>
              <a:srgbClr val="33365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85725"/>
              <a:ext cx="1477573" cy="5242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37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568144" y="89680"/>
            <a:ext cx="5475099" cy="10313982"/>
          </a:xfrm>
          <a:custGeom>
            <a:avLst/>
            <a:gdLst/>
            <a:ahLst/>
            <a:cxnLst/>
            <a:rect l="l" t="t" r="r" b="b"/>
            <a:pathLst>
              <a:path w="5475099" h="10313982">
                <a:moveTo>
                  <a:pt x="0" y="0"/>
                </a:moveTo>
                <a:lnTo>
                  <a:pt x="5475099" y="0"/>
                </a:lnTo>
                <a:lnTo>
                  <a:pt x="5475099" y="10313982"/>
                </a:lnTo>
                <a:lnTo>
                  <a:pt x="0" y="103139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</a:blip>
            <a:stretch>
              <a:fillRect l="-4512" r="-4512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395715" y="305014"/>
            <a:ext cx="9880361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Often taken at registration / first visit for routine medical care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802676" y="385199"/>
            <a:ext cx="4295189" cy="528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General Consent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50527" y="1046745"/>
            <a:ext cx="3559318" cy="585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BFAF8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सामान्य</a:t>
            </a:r>
            <a:r>
              <a:rPr lang="en-US" sz="3200" b="1" dirty="0">
                <a:solidFill>
                  <a:srgbClr val="FBFAF8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200" b="1" dirty="0" err="1">
                <a:solidFill>
                  <a:srgbClr val="FBFAF8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endParaRPr lang="en-US" sz="3200" b="1" dirty="0">
              <a:solidFill>
                <a:srgbClr val="FBFAF8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395715" y="1268160"/>
            <a:ext cx="10443399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अक्सर पंजीकरण के समय / नियमित चिकित्सा देखभाल के लिए पहली यात्रा के समय लिया जाता है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283302" y="8150089"/>
            <a:ext cx="5659646" cy="1526499"/>
            <a:chOff x="0" y="0"/>
            <a:chExt cx="1490606" cy="4020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90606" cy="402041"/>
            </a:xfrm>
            <a:custGeom>
              <a:avLst/>
              <a:gdLst/>
              <a:ahLst/>
              <a:cxnLst/>
              <a:rect l="l" t="t" r="r" b="b"/>
              <a:pathLst>
                <a:path w="1490606" h="402041">
                  <a:moveTo>
                    <a:pt x="49245" y="0"/>
                  </a:moveTo>
                  <a:lnTo>
                    <a:pt x="1441361" y="0"/>
                  </a:lnTo>
                  <a:cubicBezTo>
                    <a:pt x="1454422" y="0"/>
                    <a:pt x="1466947" y="5188"/>
                    <a:pt x="1476183" y="14424"/>
                  </a:cubicBezTo>
                  <a:cubicBezTo>
                    <a:pt x="1485418" y="23659"/>
                    <a:pt x="1490606" y="36184"/>
                    <a:pt x="1490606" y="49245"/>
                  </a:cubicBezTo>
                  <a:lnTo>
                    <a:pt x="1490606" y="352796"/>
                  </a:lnTo>
                  <a:cubicBezTo>
                    <a:pt x="1490606" y="365856"/>
                    <a:pt x="1485418" y="378382"/>
                    <a:pt x="1476183" y="387617"/>
                  </a:cubicBezTo>
                  <a:cubicBezTo>
                    <a:pt x="1466947" y="396853"/>
                    <a:pt x="1454422" y="402041"/>
                    <a:pt x="1441361" y="402041"/>
                  </a:cubicBezTo>
                  <a:lnTo>
                    <a:pt x="49245" y="402041"/>
                  </a:lnTo>
                  <a:cubicBezTo>
                    <a:pt x="36184" y="402041"/>
                    <a:pt x="23659" y="396853"/>
                    <a:pt x="14424" y="387617"/>
                  </a:cubicBezTo>
                  <a:cubicBezTo>
                    <a:pt x="5188" y="378382"/>
                    <a:pt x="0" y="365856"/>
                    <a:pt x="0" y="352796"/>
                  </a:cubicBezTo>
                  <a:lnTo>
                    <a:pt x="0" y="49245"/>
                  </a:lnTo>
                  <a:cubicBezTo>
                    <a:pt x="0" y="36184"/>
                    <a:pt x="5188" y="23659"/>
                    <a:pt x="14424" y="14424"/>
                  </a:cubicBezTo>
                  <a:cubicBezTo>
                    <a:pt x="23659" y="5188"/>
                    <a:pt x="36184" y="0"/>
                    <a:pt x="49245" y="0"/>
                  </a:cubicBezTo>
                  <a:close/>
                </a:path>
              </a:pathLst>
            </a:custGeom>
            <a:solidFill>
              <a:srgbClr val="333652">
                <a:alpha val="84706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85725"/>
              <a:ext cx="1490606" cy="48776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37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821189" y="2776502"/>
            <a:ext cx="4248407" cy="528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00" b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Implied Consent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077334" y="3567548"/>
            <a:ext cx="3256666" cy="585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निहित</a:t>
            </a:r>
            <a:r>
              <a:rPr lang="en-US" sz="3200" b="1" dirty="0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200" b="1" dirty="0" err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endParaRPr lang="en-US" sz="3200" b="1" dirty="0">
              <a:solidFill>
                <a:srgbClr val="FBF9F9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395715" y="2786027"/>
            <a:ext cx="10937474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For routine OPD check-ups, BP, weight, temperature, physical exam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395715" y="3962988"/>
            <a:ext cx="10304979" cy="48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नियमित ओपीडी जांच, रक्तचाप, वजन, तापमान, शारीरिक परीक्षण के लिए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68554" y="5246671"/>
            <a:ext cx="5774109" cy="1688687"/>
            <a:chOff x="0" y="0"/>
            <a:chExt cx="1520753" cy="4447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520753" cy="444757"/>
            </a:xfrm>
            <a:custGeom>
              <a:avLst/>
              <a:gdLst/>
              <a:ahLst/>
              <a:cxnLst/>
              <a:rect l="l" t="t" r="r" b="b"/>
              <a:pathLst>
                <a:path w="1520753" h="444757">
                  <a:moveTo>
                    <a:pt x="48269" y="0"/>
                  </a:moveTo>
                  <a:lnTo>
                    <a:pt x="1472484" y="0"/>
                  </a:lnTo>
                  <a:cubicBezTo>
                    <a:pt x="1499142" y="0"/>
                    <a:pt x="1520753" y="21611"/>
                    <a:pt x="1520753" y="48269"/>
                  </a:cubicBezTo>
                  <a:lnTo>
                    <a:pt x="1520753" y="396488"/>
                  </a:lnTo>
                  <a:cubicBezTo>
                    <a:pt x="1520753" y="423146"/>
                    <a:pt x="1499142" y="444757"/>
                    <a:pt x="1472484" y="444757"/>
                  </a:cubicBezTo>
                  <a:lnTo>
                    <a:pt x="48269" y="444757"/>
                  </a:lnTo>
                  <a:cubicBezTo>
                    <a:pt x="21611" y="444757"/>
                    <a:pt x="0" y="423146"/>
                    <a:pt x="0" y="396488"/>
                  </a:cubicBezTo>
                  <a:lnTo>
                    <a:pt x="0" y="48269"/>
                  </a:lnTo>
                  <a:cubicBezTo>
                    <a:pt x="0" y="21611"/>
                    <a:pt x="21611" y="0"/>
                    <a:pt x="48269" y="0"/>
                  </a:cubicBezTo>
                  <a:close/>
                </a:path>
              </a:pathLst>
            </a:custGeom>
            <a:solidFill>
              <a:srgbClr val="333652">
                <a:alpha val="80784"/>
              </a:srgbClr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85725"/>
              <a:ext cx="1520753" cy="53048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0" lvl="0" indent="0" algn="ctr">
                <a:lnSpc>
                  <a:spcPts val="637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403366" y="5373050"/>
            <a:ext cx="4634695" cy="528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00" b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Informed Consent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943060" y="6172383"/>
            <a:ext cx="3955818" cy="5853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9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सूचित</a:t>
            </a:r>
            <a:r>
              <a:rPr lang="en-US" sz="3200" b="1" dirty="0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200" b="1" dirty="0" err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endParaRPr lang="en-US" sz="3200" b="1" dirty="0">
              <a:solidFill>
                <a:srgbClr val="FBF9F9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6395715" y="5230072"/>
            <a:ext cx="10258856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For any minor procedure involving risk → minor suturing, IUCD insertion, catheterization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395715" y="6411379"/>
            <a:ext cx="9463221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जोखिम वाली किसी भी छोटी प्रक्रिया के लिए → मामूली टाँके लगाना, आईयूसीडी लगाना, कैथीटेराइजेशन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733867" y="8148860"/>
            <a:ext cx="3881675" cy="5280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38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Verbal Consent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50527" y="9032966"/>
            <a:ext cx="3383473" cy="556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18"/>
              </a:lnSpc>
              <a:spcBef>
                <a:spcPct val="0"/>
              </a:spcBef>
            </a:pPr>
            <a:r>
              <a:rPr lang="en-US" sz="3200" b="1" dirty="0" err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मौखिक</a:t>
            </a:r>
            <a:r>
              <a:rPr lang="en-US" sz="3200" b="1" dirty="0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200" b="1" dirty="0" err="1">
                <a:solidFill>
                  <a:srgbClr val="FBF9F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endParaRPr lang="en-US" sz="3200" b="1" dirty="0">
              <a:solidFill>
                <a:srgbClr val="FBF9F9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278606" y="8102609"/>
            <a:ext cx="9997471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For simple procedures like injections, vaccinations, dressing, blood sample collection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278606" y="9210675"/>
            <a:ext cx="9463246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इंजेक्शन, टीकाकरण, ड्रेसिंग, रक्त नमूना संग्रह जैसी सरल प्रक्रियाओं के लिए</a:t>
            </a:r>
          </a:p>
        </p:txBody>
      </p:sp>
      <p:sp>
        <p:nvSpPr>
          <p:cNvPr id="32" name="Freeform 32"/>
          <p:cNvSpPr/>
          <p:nvPr/>
        </p:nvSpPr>
        <p:spPr>
          <a:xfrm>
            <a:off x="16259918" y="159087"/>
            <a:ext cx="1998764" cy="1336635"/>
          </a:xfrm>
          <a:custGeom>
            <a:avLst/>
            <a:gdLst/>
            <a:ahLst/>
            <a:cxnLst/>
            <a:rect l="l" t="t" r="r" b="b"/>
            <a:pathLst>
              <a:path w="1998764" h="1336635">
                <a:moveTo>
                  <a:pt x="0" y="0"/>
                </a:moveTo>
                <a:lnTo>
                  <a:pt x="1998764" y="0"/>
                </a:lnTo>
                <a:lnTo>
                  <a:pt x="1998764" y="1336635"/>
                </a:lnTo>
                <a:lnTo>
                  <a:pt x="0" y="13366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0" y="94333"/>
            <a:ext cx="1486344" cy="1185190"/>
          </a:xfrm>
          <a:custGeom>
            <a:avLst/>
            <a:gdLst/>
            <a:ahLst/>
            <a:cxnLst/>
            <a:rect l="l" t="t" r="r" b="b"/>
            <a:pathLst>
              <a:path w="1486344" h="1185190">
                <a:moveTo>
                  <a:pt x="0" y="0"/>
                </a:moveTo>
                <a:lnTo>
                  <a:pt x="1486344" y="0"/>
                </a:lnTo>
                <a:lnTo>
                  <a:pt x="1486344" y="1185190"/>
                </a:lnTo>
                <a:lnTo>
                  <a:pt x="0" y="118519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580294" y="2578502"/>
            <a:ext cx="8249117" cy="7199434"/>
            <a:chOff x="0" y="0"/>
            <a:chExt cx="1139154" cy="99419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39154" cy="994199"/>
            </a:xfrm>
            <a:custGeom>
              <a:avLst/>
              <a:gdLst/>
              <a:ahLst/>
              <a:cxnLst/>
              <a:rect l="l" t="t" r="r" b="b"/>
              <a:pathLst>
                <a:path w="1139154" h="994199">
                  <a:moveTo>
                    <a:pt x="15955" y="0"/>
                  </a:moveTo>
                  <a:lnTo>
                    <a:pt x="1123199" y="0"/>
                  </a:lnTo>
                  <a:cubicBezTo>
                    <a:pt x="1132011" y="0"/>
                    <a:pt x="1139154" y="7143"/>
                    <a:pt x="1139154" y="15955"/>
                  </a:cubicBezTo>
                  <a:lnTo>
                    <a:pt x="1139154" y="978244"/>
                  </a:lnTo>
                  <a:cubicBezTo>
                    <a:pt x="1139154" y="982476"/>
                    <a:pt x="1137473" y="986534"/>
                    <a:pt x="1134481" y="989526"/>
                  </a:cubicBezTo>
                  <a:cubicBezTo>
                    <a:pt x="1131489" y="992518"/>
                    <a:pt x="1127431" y="994199"/>
                    <a:pt x="1123199" y="994199"/>
                  </a:cubicBezTo>
                  <a:lnTo>
                    <a:pt x="15955" y="994199"/>
                  </a:lnTo>
                  <a:cubicBezTo>
                    <a:pt x="11723" y="994199"/>
                    <a:pt x="7665" y="992518"/>
                    <a:pt x="4673" y="989526"/>
                  </a:cubicBezTo>
                  <a:cubicBezTo>
                    <a:pt x="1681" y="986534"/>
                    <a:pt x="0" y="982476"/>
                    <a:pt x="0" y="978244"/>
                  </a:cubicBezTo>
                  <a:lnTo>
                    <a:pt x="0" y="15955"/>
                  </a:lnTo>
                  <a:cubicBezTo>
                    <a:pt x="0" y="11723"/>
                    <a:pt x="1681" y="7665"/>
                    <a:pt x="4673" y="4673"/>
                  </a:cubicBezTo>
                  <a:cubicBezTo>
                    <a:pt x="7665" y="1681"/>
                    <a:pt x="11723" y="0"/>
                    <a:pt x="15955" y="0"/>
                  </a:cubicBezTo>
                  <a:close/>
                </a:path>
              </a:pathLst>
            </a:custGeom>
            <a:solidFill>
              <a:srgbClr val="BDD9FA">
                <a:alpha val="5686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1139154" cy="10513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-3013"/>
            <a:ext cx="1918848" cy="1530062"/>
          </a:xfrm>
          <a:custGeom>
            <a:avLst/>
            <a:gdLst/>
            <a:ahLst/>
            <a:cxnLst/>
            <a:rect l="l" t="t" r="r" b="b"/>
            <a:pathLst>
              <a:path w="1918848" h="1530062">
                <a:moveTo>
                  <a:pt x="0" y="0"/>
                </a:moveTo>
                <a:lnTo>
                  <a:pt x="1918848" y="0"/>
                </a:lnTo>
                <a:lnTo>
                  <a:pt x="1918848" y="1530062"/>
                </a:lnTo>
                <a:lnTo>
                  <a:pt x="0" y="153006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289236" y="0"/>
            <a:ext cx="1998764" cy="1336635"/>
          </a:xfrm>
          <a:custGeom>
            <a:avLst/>
            <a:gdLst/>
            <a:ahLst/>
            <a:cxnLst/>
            <a:rect l="l" t="t" r="r" b="b"/>
            <a:pathLst>
              <a:path w="1998764" h="1336635">
                <a:moveTo>
                  <a:pt x="0" y="0"/>
                </a:moveTo>
                <a:lnTo>
                  <a:pt x="1998764" y="0"/>
                </a:lnTo>
                <a:lnTo>
                  <a:pt x="1998764" y="1336635"/>
                </a:lnTo>
                <a:lnTo>
                  <a:pt x="0" y="13366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520230" y="277057"/>
            <a:ext cx="13138306" cy="82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6"/>
              </a:lnSpc>
            </a:pPr>
            <a:r>
              <a:rPr lang="en-US" sz="4790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Application of Consent Forms in AAM-SC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56002" y="1131164"/>
            <a:ext cx="8059998" cy="786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98"/>
              </a:lnSpc>
              <a:spcBef>
                <a:spcPct val="0"/>
              </a:spcBef>
            </a:pPr>
            <a:r>
              <a:rPr lang="en-US" sz="46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r>
              <a:rPr lang="en-US" sz="46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46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प्रपत्रों</a:t>
            </a:r>
            <a:r>
              <a:rPr lang="en-US" sz="46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46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का</a:t>
            </a:r>
            <a:r>
              <a:rPr lang="en-US" sz="46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46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आवेदन</a:t>
            </a:r>
            <a:endParaRPr lang="en-US" sz="4641" b="1" dirty="0">
              <a:solidFill>
                <a:srgbClr val="1F2B5B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0750511" y="2591941"/>
            <a:ext cx="8249117" cy="7141001"/>
            <a:chOff x="0" y="0"/>
            <a:chExt cx="1139154" cy="98613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39154" cy="986130"/>
            </a:xfrm>
            <a:custGeom>
              <a:avLst/>
              <a:gdLst/>
              <a:ahLst/>
              <a:cxnLst/>
              <a:rect l="l" t="t" r="r" b="b"/>
              <a:pathLst>
                <a:path w="1139154" h="986130">
                  <a:moveTo>
                    <a:pt x="15955" y="0"/>
                  </a:moveTo>
                  <a:lnTo>
                    <a:pt x="1123199" y="0"/>
                  </a:lnTo>
                  <a:cubicBezTo>
                    <a:pt x="1132011" y="0"/>
                    <a:pt x="1139154" y="7143"/>
                    <a:pt x="1139154" y="15955"/>
                  </a:cubicBezTo>
                  <a:lnTo>
                    <a:pt x="1139154" y="970175"/>
                  </a:lnTo>
                  <a:cubicBezTo>
                    <a:pt x="1139154" y="974406"/>
                    <a:pt x="1137473" y="978465"/>
                    <a:pt x="1134481" y="981457"/>
                  </a:cubicBezTo>
                  <a:cubicBezTo>
                    <a:pt x="1131489" y="984449"/>
                    <a:pt x="1127431" y="986130"/>
                    <a:pt x="1123199" y="986130"/>
                  </a:cubicBezTo>
                  <a:lnTo>
                    <a:pt x="15955" y="986130"/>
                  </a:lnTo>
                  <a:cubicBezTo>
                    <a:pt x="11723" y="986130"/>
                    <a:pt x="7665" y="984449"/>
                    <a:pt x="4673" y="981457"/>
                  </a:cubicBezTo>
                  <a:cubicBezTo>
                    <a:pt x="1681" y="978465"/>
                    <a:pt x="0" y="974406"/>
                    <a:pt x="0" y="970175"/>
                  </a:cubicBezTo>
                  <a:lnTo>
                    <a:pt x="0" y="15955"/>
                  </a:lnTo>
                  <a:cubicBezTo>
                    <a:pt x="0" y="11723"/>
                    <a:pt x="1681" y="7665"/>
                    <a:pt x="4673" y="4673"/>
                  </a:cubicBezTo>
                  <a:cubicBezTo>
                    <a:pt x="7665" y="1681"/>
                    <a:pt x="11723" y="0"/>
                    <a:pt x="15955" y="0"/>
                  </a:cubicBezTo>
                  <a:close/>
                </a:path>
              </a:pathLst>
            </a:custGeom>
            <a:solidFill>
              <a:srgbClr val="ABC8E2">
                <a:alpha val="56863"/>
              </a:srgbClr>
            </a:solidFill>
            <a:ln cap="sq">
              <a:noFill/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139154" cy="10432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82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4499749" y="2239041"/>
            <a:ext cx="6410206" cy="760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80"/>
              </a:lnSpc>
            </a:pPr>
            <a:r>
              <a:rPr lang="en-US" sz="4486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Type-A(Non- Delivery)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81330" y="2220593"/>
            <a:ext cx="4840486" cy="778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13"/>
              </a:lnSpc>
            </a:pPr>
            <a:r>
              <a:rPr lang="en-US" sz="4509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Type-B(Delivery)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238870" y="3265239"/>
            <a:ext cx="6931963" cy="1774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1"/>
              </a:lnSpc>
              <a:spcBef>
                <a:spcPct val="0"/>
              </a:spcBef>
            </a:pPr>
            <a:r>
              <a:rPr lang="en-US" sz="2529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Provides basic preventive, promotive, and limited curative services </a:t>
            </a:r>
          </a:p>
          <a:p>
            <a:pPr algn="l">
              <a:lnSpc>
                <a:spcPts val="3541"/>
              </a:lnSpc>
              <a:spcBef>
                <a:spcPct val="0"/>
              </a:spcBef>
            </a:pPr>
            <a:r>
              <a:rPr lang="en-US" sz="2529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बुनियादी निवारक, प्रोत्साहक और सीमित उपचारात्मक सेवाएं प्रदान करता है</a:t>
            </a:r>
          </a:p>
        </p:txBody>
      </p:sp>
      <p:sp>
        <p:nvSpPr>
          <p:cNvPr id="15" name="Freeform 15"/>
          <p:cNvSpPr/>
          <p:nvPr/>
        </p:nvSpPr>
        <p:spPr>
          <a:xfrm>
            <a:off x="1936" y="4622278"/>
            <a:ext cx="4236934" cy="5664722"/>
          </a:xfrm>
          <a:custGeom>
            <a:avLst/>
            <a:gdLst/>
            <a:ahLst/>
            <a:cxnLst/>
            <a:rect l="l" t="t" r="r" b="b"/>
            <a:pathLst>
              <a:path w="4236934" h="5664722">
                <a:moveTo>
                  <a:pt x="0" y="0"/>
                </a:moveTo>
                <a:lnTo>
                  <a:pt x="4236934" y="0"/>
                </a:lnTo>
                <a:lnTo>
                  <a:pt x="4236934" y="5664722"/>
                </a:lnTo>
                <a:lnTo>
                  <a:pt x="0" y="5664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35293" y="3236664"/>
            <a:ext cx="3718679" cy="614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i="1">
                <a:solidFill>
                  <a:srgbClr val="4A5EA9"/>
                </a:solidFill>
                <a:latin typeface="Cooper BT Bold Italics"/>
                <a:ea typeface="Cooper BT Bold Italics"/>
                <a:cs typeface="Cooper BT Bold Italics"/>
                <a:sym typeface="Cooper BT Bold Italics"/>
              </a:rPr>
              <a:t>Level of Services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437919" y="3234903"/>
            <a:ext cx="7329206" cy="18044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49"/>
              </a:lnSpc>
              <a:spcBef>
                <a:spcPct val="0"/>
              </a:spcBef>
            </a:pPr>
            <a:r>
              <a:rPr lang="en-US" sz="2535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Provides expanded range of services, including minor procedures and deliveries </a:t>
            </a:r>
          </a:p>
          <a:p>
            <a:pPr algn="l">
              <a:lnSpc>
                <a:spcPts val="3549"/>
              </a:lnSpc>
              <a:spcBef>
                <a:spcPct val="0"/>
              </a:spcBef>
            </a:pPr>
            <a:r>
              <a:rPr lang="en-US" sz="2535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छोटी प्रक्रियाओं और प्रसव सहित सेवाओं की विस्तृत श्रृंखला प्रदान करता है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238870" y="5391740"/>
            <a:ext cx="6526783" cy="4553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860" lvl="1" indent="-280430" algn="l">
              <a:lnSpc>
                <a:spcPts val="3636"/>
              </a:lnSpc>
              <a:buFont typeface="Arial"/>
              <a:buChar char="•"/>
            </a:pPr>
            <a:r>
              <a:rPr lang="en-US" sz="2597" b="1">
                <a:solidFill>
                  <a:srgbClr val="4A5EA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General Consent</a:t>
            </a: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( for OPD registration) </a:t>
            </a:r>
          </a:p>
          <a:p>
            <a:pPr marL="560860" lvl="1" indent="-280430" algn="l">
              <a:lnSpc>
                <a:spcPts val="3636"/>
              </a:lnSpc>
              <a:buFont typeface="Arial"/>
              <a:buChar char="•"/>
            </a:pPr>
            <a:r>
              <a:rPr lang="en-US" sz="2597" b="1">
                <a:solidFill>
                  <a:srgbClr val="4A5EA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Verbal</a:t>
            </a: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2597" b="1">
                <a:solidFill>
                  <a:srgbClr val="4A5EA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Consent</a:t>
            </a: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for minor procedures (e.g., blood sample collection, minor wound dressing)</a:t>
            </a:r>
          </a:p>
          <a:p>
            <a:pPr marL="560860" lvl="1" indent="-280430" algn="l">
              <a:lnSpc>
                <a:spcPts val="3636"/>
              </a:lnSpc>
              <a:buFont typeface="Arial"/>
              <a:buChar char="•"/>
            </a:pPr>
            <a:r>
              <a:rPr lang="en-US" sz="2597" b="1">
                <a:solidFill>
                  <a:srgbClr val="4A5EA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Implied Consent</a:t>
            </a: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for immunization, general OPD check-ups(BP check, blood sugar test, etc.) </a:t>
            </a:r>
          </a:p>
          <a:p>
            <a:pPr marL="560860" lvl="1" indent="-280430" algn="l">
              <a:lnSpc>
                <a:spcPts val="3636"/>
              </a:lnSpc>
              <a:buFont typeface="Arial"/>
              <a:buChar char="•"/>
            </a:pPr>
            <a:r>
              <a:rPr lang="en-US" sz="2597" b="1">
                <a:solidFill>
                  <a:srgbClr val="4A5EA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Informed Consent </a:t>
            </a: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for minor procedures (like IUCD if done)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304569" y="5549310"/>
            <a:ext cx="6526783" cy="31820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860" lvl="1" indent="-280430" algn="l">
              <a:lnSpc>
                <a:spcPts val="3636"/>
              </a:lnSpc>
              <a:buFont typeface="Arial"/>
              <a:buChar char="•"/>
            </a:pP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General Consent</a:t>
            </a:r>
          </a:p>
          <a:p>
            <a:pPr marL="560860" lvl="1" indent="-280430" algn="l">
              <a:lnSpc>
                <a:spcPts val="3636"/>
              </a:lnSpc>
              <a:buFont typeface="Arial"/>
              <a:buChar char="•"/>
            </a:pP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Implied Consent </a:t>
            </a:r>
          </a:p>
          <a:p>
            <a:pPr marL="560860" lvl="1" indent="-280430" algn="l">
              <a:lnSpc>
                <a:spcPts val="3636"/>
              </a:lnSpc>
              <a:buFont typeface="Arial"/>
              <a:buChar char="•"/>
            </a:pPr>
            <a:r>
              <a:rPr lang="en-US" sz="2597" b="1">
                <a:solidFill>
                  <a:srgbClr val="4A5EA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Written Informed</a:t>
            </a: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2597" b="1">
                <a:solidFill>
                  <a:srgbClr val="4A5EA9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Consent</a:t>
            </a:r>
            <a:r>
              <a:rPr lang="en-US" sz="2597" b="1">
                <a:solidFill>
                  <a:srgbClr val="000000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for HIV testing, delivery, IUCD insertion, High- risk/ sensitive service like for Cancer Screening</a:t>
            </a:r>
          </a:p>
          <a:p>
            <a:pPr algn="l">
              <a:lnSpc>
                <a:spcPts val="3636"/>
              </a:lnSpc>
            </a:pPr>
            <a:endParaRPr lang="en-US" sz="2597" b="1">
              <a:solidFill>
                <a:srgbClr val="000000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873178" y="5143500"/>
            <a:ext cx="3901030" cy="5396914"/>
          </a:xfrm>
          <a:custGeom>
            <a:avLst/>
            <a:gdLst/>
            <a:ahLst/>
            <a:cxnLst/>
            <a:rect l="l" t="t" r="r" b="b"/>
            <a:pathLst>
              <a:path w="3901030" h="5396914">
                <a:moveTo>
                  <a:pt x="0" y="0"/>
                </a:moveTo>
                <a:lnTo>
                  <a:pt x="3901030" y="0"/>
                </a:lnTo>
                <a:lnTo>
                  <a:pt x="3901030" y="5396914"/>
                </a:lnTo>
                <a:lnTo>
                  <a:pt x="0" y="53969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15634" y="1464726"/>
            <a:ext cx="7568905" cy="1317515"/>
            <a:chOff x="0" y="0"/>
            <a:chExt cx="1207244" cy="2101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07244" cy="210144"/>
            </a:xfrm>
            <a:custGeom>
              <a:avLst/>
              <a:gdLst/>
              <a:ahLst/>
              <a:cxnLst/>
              <a:rect l="l" t="t" r="r" b="b"/>
              <a:pathLst>
                <a:path w="1207244" h="210144">
                  <a:moveTo>
                    <a:pt x="102286" y="0"/>
                  </a:moveTo>
                  <a:lnTo>
                    <a:pt x="1104959" y="0"/>
                  </a:lnTo>
                  <a:cubicBezTo>
                    <a:pt x="1132086" y="0"/>
                    <a:pt x="1158103" y="10777"/>
                    <a:pt x="1177286" y="29959"/>
                  </a:cubicBezTo>
                  <a:cubicBezTo>
                    <a:pt x="1196468" y="49141"/>
                    <a:pt x="1207244" y="75158"/>
                    <a:pt x="1207244" y="102286"/>
                  </a:cubicBezTo>
                  <a:lnTo>
                    <a:pt x="1207244" y="107858"/>
                  </a:lnTo>
                  <a:cubicBezTo>
                    <a:pt x="1207244" y="164349"/>
                    <a:pt x="1161449" y="210144"/>
                    <a:pt x="1104959" y="210144"/>
                  </a:cubicBezTo>
                  <a:lnTo>
                    <a:pt x="102286" y="210144"/>
                  </a:lnTo>
                  <a:cubicBezTo>
                    <a:pt x="75158" y="210144"/>
                    <a:pt x="49141" y="199368"/>
                    <a:pt x="29959" y="180186"/>
                  </a:cubicBezTo>
                  <a:cubicBezTo>
                    <a:pt x="10777" y="161003"/>
                    <a:pt x="0" y="134986"/>
                    <a:pt x="0" y="107858"/>
                  </a:cubicBezTo>
                  <a:lnTo>
                    <a:pt x="0" y="102286"/>
                  </a:lnTo>
                  <a:cubicBezTo>
                    <a:pt x="0" y="75158"/>
                    <a:pt x="10777" y="49141"/>
                    <a:pt x="29959" y="29959"/>
                  </a:cubicBezTo>
                  <a:cubicBezTo>
                    <a:pt x="49141" y="10777"/>
                    <a:pt x="75158" y="0"/>
                    <a:pt x="102286" y="0"/>
                  </a:cubicBezTo>
                  <a:close/>
                </a:path>
              </a:pathLst>
            </a:custGeom>
            <a:solidFill>
              <a:srgbClr val="E9EAEC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23825"/>
              <a:ext cx="1207244" cy="3339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31967" y="1476271"/>
            <a:ext cx="2138285" cy="121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7"/>
              </a:lnSpc>
              <a:spcBef>
                <a:spcPct val="0"/>
              </a:spcBef>
            </a:pPr>
            <a:r>
              <a:rPr lang="en-US" sz="7140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01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15633" y="3050605"/>
            <a:ext cx="7568905" cy="1393252"/>
            <a:chOff x="0" y="0"/>
            <a:chExt cx="1207244" cy="22222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07244" cy="222224"/>
            </a:xfrm>
            <a:custGeom>
              <a:avLst/>
              <a:gdLst/>
              <a:ahLst/>
              <a:cxnLst/>
              <a:rect l="l" t="t" r="r" b="b"/>
              <a:pathLst>
                <a:path w="1207244" h="222224">
                  <a:moveTo>
                    <a:pt x="102286" y="0"/>
                  </a:moveTo>
                  <a:lnTo>
                    <a:pt x="1104959" y="0"/>
                  </a:lnTo>
                  <a:cubicBezTo>
                    <a:pt x="1132086" y="0"/>
                    <a:pt x="1158103" y="10777"/>
                    <a:pt x="1177286" y="29959"/>
                  </a:cubicBezTo>
                  <a:cubicBezTo>
                    <a:pt x="1196468" y="49141"/>
                    <a:pt x="1207244" y="75158"/>
                    <a:pt x="1207244" y="102286"/>
                  </a:cubicBezTo>
                  <a:lnTo>
                    <a:pt x="1207244" y="119939"/>
                  </a:lnTo>
                  <a:cubicBezTo>
                    <a:pt x="1207244" y="176429"/>
                    <a:pt x="1161449" y="222224"/>
                    <a:pt x="1104959" y="222224"/>
                  </a:cubicBezTo>
                  <a:lnTo>
                    <a:pt x="102286" y="222224"/>
                  </a:lnTo>
                  <a:cubicBezTo>
                    <a:pt x="45795" y="222224"/>
                    <a:pt x="0" y="176429"/>
                    <a:pt x="0" y="119939"/>
                  </a:cubicBezTo>
                  <a:lnTo>
                    <a:pt x="0" y="102286"/>
                  </a:lnTo>
                  <a:cubicBezTo>
                    <a:pt x="0" y="75158"/>
                    <a:pt x="10777" y="49141"/>
                    <a:pt x="29959" y="29959"/>
                  </a:cubicBezTo>
                  <a:cubicBezTo>
                    <a:pt x="49141" y="10777"/>
                    <a:pt x="75158" y="0"/>
                    <a:pt x="102286" y="0"/>
                  </a:cubicBezTo>
                  <a:close/>
                </a:path>
              </a:pathLst>
            </a:custGeom>
            <a:solidFill>
              <a:srgbClr val="E9EAEC"/>
            </a:solidFill>
            <a:ln cap="rnd">
              <a:noFill/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23825"/>
              <a:ext cx="1207244" cy="346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631967" y="3056773"/>
            <a:ext cx="1692022" cy="1326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916"/>
              </a:lnSpc>
              <a:spcBef>
                <a:spcPct val="0"/>
              </a:spcBef>
            </a:pPr>
            <a:r>
              <a:rPr lang="en-US" sz="7797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02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042186" y="240856"/>
            <a:ext cx="7922062" cy="604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Requirements for Informed Consent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32717" y="4786421"/>
            <a:ext cx="7568905" cy="1393252"/>
            <a:chOff x="0" y="0"/>
            <a:chExt cx="1207244" cy="22222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07244" cy="222224"/>
            </a:xfrm>
            <a:custGeom>
              <a:avLst/>
              <a:gdLst/>
              <a:ahLst/>
              <a:cxnLst/>
              <a:rect l="l" t="t" r="r" b="b"/>
              <a:pathLst>
                <a:path w="1207244" h="222224">
                  <a:moveTo>
                    <a:pt x="102286" y="0"/>
                  </a:moveTo>
                  <a:lnTo>
                    <a:pt x="1104959" y="0"/>
                  </a:lnTo>
                  <a:cubicBezTo>
                    <a:pt x="1132086" y="0"/>
                    <a:pt x="1158103" y="10777"/>
                    <a:pt x="1177286" y="29959"/>
                  </a:cubicBezTo>
                  <a:cubicBezTo>
                    <a:pt x="1196468" y="49141"/>
                    <a:pt x="1207244" y="75158"/>
                    <a:pt x="1207244" y="102286"/>
                  </a:cubicBezTo>
                  <a:lnTo>
                    <a:pt x="1207244" y="119939"/>
                  </a:lnTo>
                  <a:cubicBezTo>
                    <a:pt x="1207244" y="176429"/>
                    <a:pt x="1161449" y="222224"/>
                    <a:pt x="1104959" y="222224"/>
                  </a:cubicBezTo>
                  <a:lnTo>
                    <a:pt x="102286" y="222224"/>
                  </a:lnTo>
                  <a:cubicBezTo>
                    <a:pt x="45795" y="222224"/>
                    <a:pt x="0" y="176429"/>
                    <a:pt x="0" y="119939"/>
                  </a:cubicBezTo>
                  <a:lnTo>
                    <a:pt x="0" y="102286"/>
                  </a:lnTo>
                  <a:cubicBezTo>
                    <a:pt x="0" y="75158"/>
                    <a:pt x="10777" y="49141"/>
                    <a:pt x="29959" y="29959"/>
                  </a:cubicBezTo>
                  <a:cubicBezTo>
                    <a:pt x="49141" y="10777"/>
                    <a:pt x="75158" y="0"/>
                    <a:pt x="102286" y="0"/>
                  </a:cubicBezTo>
                  <a:close/>
                </a:path>
              </a:pathLst>
            </a:custGeom>
            <a:solidFill>
              <a:srgbClr val="E9EAEC"/>
            </a:solidFill>
            <a:ln cap="rnd">
              <a:noFill/>
              <a:prstDash val="solid"/>
              <a:round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123825"/>
              <a:ext cx="1207244" cy="346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93720" y="6705338"/>
            <a:ext cx="7807902" cy="1393252"/>
            <a:chOff x="0" y="0"/>
            <a:chExt cx="1207244" cy="22222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7244" cy="222224"/>
            </a:xfrm>
            <a:custGeom>
              <a:avLst/>
              <a:gdLst/>
              <a:ahLst/>
              <a:cxnLst/>
              <a:rect l="l" t="t" r="r" b="b"/>
              <a:pathLst>
                <a:path w="1207244" h="222224">
                  <a:moveTo>
                    <a:pt x="102286" y="0"/>
                  </a:moveTo>
                  <a:lnTo>
                    <a:pt x="1104959" y="0"/>
                  </a:lnTo>
                  <a:cubicBezTo>
                    <a:pt x="1132086" y="0"/>
                    <a:pt x="1158103" y="10777"/>
                    <a:pt x="1177286" y="29959"/>
                  </a:cubicBezTo>
                  <a:cubicBezTo>
                    <a:pt x="1196468" y="49141"/>
                    <a:pt x="1207244" y="75158"/>
                    <a:pt x="1207244" y="102286"/>
                  </a:cubicBezTo>
                  <a:lnTo>
                    <a:pt x="1207244" y="119939"/>
                  </a:lnTo>
                  <a:cubicBezTo>
                    <a:pt x="1207244" y="176429"/>
                    <a:pt x="1161449" y="222224"/>
                    <a:pt x="1104959" y="222224"/>
                  </a:cubicBezTo>
                  <a:lnTo>
                    <a:pt x="102286" y="222224"/>
                  </a:lnTo>
                  <a:cubicBezTo>
                    <a:pt x="45795" y="222224"/>
                    <a:pt x="0" y="176429"/>
                    <a:pt x="0" y="119939"/>
                  </a:cubicBezTo>
                  <a:lnTo>
                    <a:pt x="0" y="102286"/>
                  </a:lnTo>
                  <a:cubicBezTo>
                    <a:pt x="0" y="75158"/>
                    <a:pt x="10777" y="49141"/>
                    <a:pt x="29959" y="29959"/>
                  </a:cubicBezTo>
                  <a:cubicBezTo>
                    <a:pt x="49141" y="10777"/>
                    <a:pt x="75158" y="0"/>
                    <a:pt x="102286" y="0"/>
                  </a:cubicBezTo>
                  <a:close/>
                </a:path>
              </a:pathLst>
            </a:custGeom>
            <a:solidFill>
              <a:srgbClr val="E9EAEC"/>
            </a:soli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23825"/>
              <a:ext cx="1207244" cy="346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8339" y="8500431"/>
            <a:ext cx="8009962" cy="1393252"/>
            <a:chOff x="0" y="0"/>
            <a:chExt cx="1207244" cy="2222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07244" cy="222224"/>
            </a:xfrm>
            <a:custGeom>
              <a:avLst/>
              <a:gdLst/>
              <a:ahLst/>
              <a:cxnLst/>
              <a:rect l="l" t="t" r="r" b="b"/>
              <a:pathLst>
                <a:path w="1207244" h="222224">
                  <a:moveTo>
                    <a:pt x="102286" y="0"/>
                  </a:moveTo>
                  <a:lnTo>
                    <a:pt x="1104959" y="0"/>
                  </a:lnTo>
                  <a:cubicBezTo>
                    <a:pt x="1132086" y="0"/>
                    <a:pt x="1158103" y="10777"/>
                    <a:pt x="1177286" y="29959"/>
                  </a:cubicBezTo>
                  <a:cubicBezTo>
                    <a:pt x="1196468" y="49141"/>
                    <a:pt x="1207244" y="75158"/>
                    <a:pt x="1207244" y="102286"/>
                  </a:cubicBezTo>
                  <a:lnTo>
                    <a:pt x="1207244" y="119939"/>
                  </a:lnTo>
                  <a:cubicBezTo>
                    <a:pt x="1207244" y="176429"/>
                    <a:pt x="1161449" y="222224"/>
                    <a:pt x="1104959" y="222224"/>
                  </a:cubicBezTo>
                  <a:lnTo>
                    <a:pt x="102286" y="222224"/>
                  </a:lnTo>
                  <a:cubicBezTo>
                    <a:pt x="45795" y="222224"/>
                    <a:pt x="0" y="176429"/>
                    <a:pt x="0" y="119939"/>
                  </a:cubicBezTo>
                  <a:lnTo>
                    <a:pt x="0" y="102286"/>
                  </a:lnTo>
                  <a:cubicBezTo>
                    <a:pt x="0" y="75158"/>
                    <a:pt x="10777" y="49141"/>
                    <a:pt x="29959" y="29959"/>
                  </a:cubicBezTo>
                  <a:cubicBezTo>
                    <a:pt x="49141" y="10777"/>
                    <a:pt x="75158" y="0"/>
                    <a:pt x="102286" y="0"/>
                  </a:cubicBezTo>
                  <a:close/>
                </a:path>
              </a:pathLst>
            </a:custGeom>
            <a:solidFill>
              <a:srgbClr val="E9EAEC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23825"/>
              <a:ext cx="1207244" cy="3460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021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5162916" y="877022"/>
            <a:ext cx="7796705" cy="611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38"/>
              </a:lnSpc>
              <a:spcBef>
                <a:spcPct val="0"/>
              </a:spcBef>
            </a:pPr>
            <a:r>
              <a:rPr lang="en-US" sz="37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सूचित</a:t>
            </a:r>
            <a:r>
              <a:rPr lang="en-US" sz="37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7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सहमति</a:t>
            </a:r>
            <a:r>
              <a:rPr lang="en-US" sz="37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7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के</a:t>
            </a:r>
            <a:r>
              <a:rPr lang="en-US" sz="37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7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लिए</a:t>
            </a:r>
            <a:r>
              <a:rPr lang="en-US" sz="3741" b="1" dirty="0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741" b="1" dirty="0" err="1">
                <a:solidFill>
                  <a:srgbClr val="1F2B5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आवश्यकताएँ</a:t>
            </a:r>
            <a:endParaRPr lang="en-US" sz="3741" b="1" dirty="0">
              <a:solidFill>
                <a:srgbClr val="1F2B5B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676431" y="1552471"/>
            <a:ext cx="3602236" cy="520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1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Beneficiary Details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54064" y="2088273"/>
            <a:ext cx="3218136" cy="520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लाभार्थी</a:t>
            </a:r>
            <a:r>
              <a:rPr lang="en-US" sz="30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0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विवरण</a:t>
            </a:r>
            <a:endParaRPr lang="en-US" sz="3041" b="1" dirty="0">
              <a:solidFill>
                <a:srgbClr val="1D213B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676431" y="3267603"/>
            <a:ext cx="5303955" cy="1000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Side Effects / Risks Explained </a:t>
            </a:r>
            <a:r>
              <a:rPr lang="en-US" sz="28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दुष्प्रभाव</a:t>
            </a:r>
            <a:r>
              <a:rPr lang="en-US" sz="28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/ </a:t>
            </a:r>
            <a:r>
              <a:rPr lang="en-US" sz="28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जोखिम</a:t>
            </a:r>
            <a:r>
              <a:rPr lang="en-US" sz="28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28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की</a:t>
            </a:r>
            <a:r>
              <a:rPr lang="en-US" sz="28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28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व्याख्या</a:t>
            </a:r>
            <a:endParaRPr lang="en-US" sz="2841" b="1" dirty="0">
              <a:solidFill>
                <a:srgbClr val="1D213B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676431" y="4945408"/>
            <a:ext cx="5054555" cy="48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Treatment Details / Aspects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770252" y="6806699"/>
            <a:ext cx="3168848" cy="487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78"/>
              </a:lnSpc>
              <a:spcBef>
                <a:spcPct val="0"/>
              </a:spcBef>
            </a:pPr>
            <a:r>
              <a:rPr lang="en-US" sz="2841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Bilingual Content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18437" y="8674060"/>
            <a:ext cx="6283185" cy="469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78"/>
              </a:lnSpc>
              <a:spcBef>
                <a:spcPct val="0"/>
              </a:spcBef>
            </a:pPr>
            <a:r>
              <a:rPr lang="en-US" sz="28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Undertaking / Declaration Section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70252" y="5518258"/>
            <a:ext cx="4226936" cy="520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1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उपचार विवरण / पहलू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954064" y="7313636"/>
            <a:ext cx="2692046" cy="520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1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द्विभाषी सामग्री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0600" y="9134818"/>
            <a:ext cx="7093938" cy="503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58"/>
              </a:lnSpc>
              <a:spcBef>
                <a:spcPct val="0"/>
              </a:spcBef>
            </a:pPr>
            <a:r>
              <a:rPr lang="en-US" sz="30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वचनबद्धता</a:t>
            </a:r>
            <a:r>
              <a:rPr lang="en-US" sz="30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/ </a:t>
            </a:r>
            <a:r>
              <a:rPr lang="en-US" sz="30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घोषणा</a:t>
            </a:r>
            <a:r>
              <a:rPr lang="en-US" sz="3041" b="1" dirty="0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 </a:t>
            </a:r>
            <a:r>
              <a:rPr lang="en-US" sz="3041" b="1" dirty="0" err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अनुभाग</a:t>
            </a:r>
            <a:endParaRPr lang="en-US" sz="3041" b="1" dirty="0">
              <a:solidFill>
                <a:srgbClr val="1D213B"/>
              </a:solidFill>
              <a:latin typeface="Cooper BT Bold"/>
              <a:ea typeface="Cooper BT Bold"/>
              <a:cs typeface="Cooper BT Bold"/>
              <a:sym typeface="Cooper BT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31967" y="4859683"/>
            <a:ext cx="2138285" cy="121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7"/>
              </a:lnSpc>
              <a:spcBef>
                <a:spcPct val="0"/>
              </a:spcBef>
            </a:pPr>
            <a:r>
              <a:rPr lang="en-US" sz="7140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03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1967" y="6786172"/>
            <a:ext cx="2138285" cy="121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7"/>
              </a:lnSpc>
              <a:spcBef>
                <a:spcPct val="0"/>
              </a:spcBef>
            </a:pPr>
            <a:r>
              <a:rPr lang="en-US" sz="7140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04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31967" y="8516502"/>
            <a:ext cx="2138285" cy="1217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7"/>
              </a:lnSpc>
              <a:spcBef>
                <a:spcPct val="0"/>
              </a:spcBef>
            </a:pPr>
            <a:r>
              <a:rPr lang="en-US" sz="7140" b="1">
                <a:solidFill>
                  <a:srgbClr val="1D213B"/>
                </a:solidFill>
                <a:latin typeface="Cooper BT Bold"/>
                <a:ea typeface="Cooper BT Bold"/>
                <a:cs typeface="Cooper BT Bold"/>
                <a:sym typeface="Cooper BT Bold"/>
              </a:rPr>
              <a:t>05</a:t>
            </a:r>
          </a:p>
        </p:txBody>
      </p:sp>
      <p:sp>
        <p:nvSpPr>
          <p:cNvPr id="34" name="Freeform 34"/>
          <p:cNvSpPr/>
          <p:nvPr/>
        </p:nvSpPr>
        <p:spPr>
          <a:xfrm>
            <a:off x="190154" y="0"/>
            <a:ext cx="1677092" cy="1337289"/>
          </a:xfrm>
          <a:custGeom>
            <a:avLst/>
            <a:gdLst/>
            <a:ahLst/>
            <a:cxnLst/>
            <a:rect l="l" t="t" r="r" b="b"/>
            <a:pathLst>
              <a:path w="1677092" h="1337289">
                <a:moveTo>
                  <a:pt x="0" y="0"/>
                </a:moveTo>
                <a:lnTo>
                  <a:pt x="1677092" y="0"/>
                </a:lnTo>
                <a:lnTo>
                  <a:pt x="1677092" y="1337289"/>
                </a:lnTo>
                <a:lnTo>
                  <a:pt x="0" y="13372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8220976" y="1717225"/>
            <a:ext cx="906944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20"/>
              </a:lnSpc>
            </a:pPr>
            <a:r>
              <a:rPr lang="en-US" sz="2800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Full name, Age, Gender, Contact , Address, Unique ID, Name of Guardian (if minor)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8288448" y="3518111"/>
            <a:ext cx="8334613" cy="496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8"/>
              </a:lnSpc>
              <a:spcBef>
                <a:spcPct val="0"/>
              </a:spcBef>
            </a:pPr>
            <a:r>
              <a:rPr lang="en-US" sz="2941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Expected minor side effects or possible major risks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220976" y="4935455"/>
            <a:ext cx="6554510" cy="497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Reasons of procedure, its steps involved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220976" y="6558096"/>
            <a:ext cx="7351874" cy="985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 dirty="0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English + Local language (e.g., Hindi / regional language)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980386" y="8407989"/>
            <a:ext cx="8570425" cy="1489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The patient signs a statement like:</a:t>
            </a:r>
          </a:p>
          <a:p>
            <a:pPr algn="l">
              <a:lnSpc>
                <a:spcPts val="3978"/>
              </a:lnSpc>
              <a:spcBef>
                <a:spcPct val="0"/>
              </a:spcBef>
            </a:pPr>
            <a:r>
              <a:rPr lang="en-US" sz="2841">
                <a:solidFill>
                  <a:srgbClr val="000000"/>
                </a:solidFill>
                <a:latin typeface="Cooper BT Light"/>
                <a:ea typeface="Cooper BT Light"/>
                <a:cs typeface="Cooper BT Light"/>
                <a:sym typeface="Cooper BT Light"/>
              </a:rPr>
              <a:t>“I have understood the procedure, risks, and options explained to me. My consent is voluntary. </a:t>
            </a:r>
          </a:p>
        </p:txBody>
      </p:sp>
      <p:sp>
        <p:nvSpPr>
          <p:cNvPr id="40" name="Freeform 40"/>
          <p:cNvSpPr/>
          <p:nvPr/>
        </p:nvSpPr>
        <p:spPr>
          <a:xfrm>
            <a:off x="16259918" y="176865"/>
            <a:ext cx="1998764" cy="1336635"/>
          </a:xfrm>
          <a:custGeom>
            <a:avLst/>
            <a:gdLst/>
            <a:ahLst/>
            <a:cxnLst/>
            <a:rect l="l" t="t" r="r" b="b"/>
            <a:pathLst>
              <a:path w="1998764" h="1336635">
                <a:moveTo>
                  <a:pt x="0" y="0"/>
                </a:moveTo>
                <a:lnTo>
                  <a:pt x="1998764" y="0"/>
                </a:lnTo>
                <a:lnTo>
                  <a:pt x="1998764" y="1336635"/>
                </a:lnTo>
                <a:lnTo>
                  <a:pt x="0" y="13366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634062">
            <a:off x="21644529" y="-5615746"/>
            <a:ext cx="10793046" cy="15539726"/>
          </a:xfrm>
          <a:custGeom>
            <a:avLst/>
            <a:gdLst/>
            <a:ahLst/>
            <a:cxnLst/>
            <a:rect l="l" t="t" r="r" b="b"/>
            <a:pathLst>
              <a:path w="10793046" h="15539726">
                <a:moveTo>
                  <a:pt x="0" y="0"/>
                </a:moveTo>
                <a:lnTo>
                  <a:pt x="10793046" y="0"/>
                </a:lnTo>
                <a:lnTo>
                  <a:pt x="10793046" y="15539726"/>
                </a:lnTo>
                <a:lnTo>
                  <a:pt x="0" y="155397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8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574011">
            <a:off x="-797154" y="7044140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05516" y="-2647963"/>
            <a:ext cx="16218559" cy="6663125"/>
          </a:xfrm>
          <a:custGeom>
            <a:avLst/>
            <a:gdLst/>
            <a:ahLst/>
            <a:cxnLst/>
            <a:rect l="l" t="t" r="r" b="b"/>
            <a:pathLst>
              <a:path w="16218559" h="6663125">
                <a:moveTo>
                  <a:pt x="0" y="0"/>
                </a:moveTo>
                <a:lnTo>
                  <a:pt x="16218559" y="0"/>
                </a:lnTo>
                <a:lnTo>
                  <a:pt x="16218559" y="6663124"/>
                </a:lnTo>
                <a:lnTo>
                  <a:pt x="0" y="666312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96541" y="1931543"/>
            <a:ext cx="5498560" cy="12602029"/>
          </a:xfrm>
          <a:custGeom>
            <a:avLst/>
            <a:gdLst/>
            <a:ahLst/>
            <a:cxnLst/>
            <a:rect l="l" t="t" r="r" b="b"/>
            <a:pathLst>
              <a:path w="5498560" h="12602029">
                <a:moveTo>
                  <a:pt x="0" y="0"/>
                </a:moveTo>
                <a:lnTo>
                  <a:pt x="5498560" y="0"/>
                </a:lnTo>
                <a:lnTo>
                  <a:pt x="5498560" y="12602029"/>
                </a:lnTo>
                <a:lnTo>
                  <a:pt x="0" y="126020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574011">
            <a:off x="5469149" y="-6276041"/>
            <a:ext cx="5318158" cy="7256156"/>
          </a:xfrm>
          <a:custGeom>
            <a:avLst/>
            <a:gdLst/>
            <a:ahLst/>
            <a:cxnLst/>
            <a:rect l="l" t="t" r="r" b="b"/>
            <a:pathLst>
              <a:path w="5318158" h="7256156">
                <a:moveTo>
                  <a:pt x="0" y="0"/>
                </a:moveTo>
                <a:lnTo>
                  <a:pt x="5318158" y="0"/>
                </a:lnTo>
                <a:lnTo>
                  <a:pt x="5318158" y="7256156"/>
                </a:lnTo>
                <a:lnTo>
                  <a:pt x="0" y="7256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59C27B-033E-84EF-0979-F14AFECDA489}"/>
              </a:ext>
            </a:extLst>
          </p:cNvPr>
          <p:cNvSpPr/>
          <p:nvPr/>
        </p:nvSpPr>
        <p:spPr>
          <a:xfrm>
            <a:off x="1892899" y="2247900"/>
            <a:ext cx="882557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678</Words>
  <Application>Microsoft Office PowerPoint</Application>
  <PresentationFormat>Custom</PresentationFormat>
  <Paragraphs>96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Cooper BT Light Italics</vt:lpstr>
      <vt:lpstr>Cooper BT Bold Italics</vt:lpstr>
      <vt:lpstr>Cooper BT Light</vt:lpstr>
      <vt:lpstr>Cooper BT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Consent </dc:title>
  <cp:lastModifiedBy>Dr.  Siddhi Dhond</cp:lastModifiedBy>
  <cp:revision>5</cp:revision>
  <dcterms:created xsi:type="dcterms:W3CDTF">2006-08-16T00:00:00Z</dcterms:created>
  <dcterms:modified xsi:type="dcterms:W3CDTF">2025-11-13T05:06:53Z</dcterms:modified>
  <dc:identifier>DAG3u4Yb0Ys</dc:identifier>
</cp:coreProperties>
</file>